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9"/>
  </p:notesMasterIdLst>
  <p:sldIdLst>
    <p:sldId id="256" r:id="rId2"/>
    <p:sldId id="282" r:id="rId3"/>
    <p:sldId id="815" r:id="rId4"/>
    <p:sldId id="817" r:id="rId5"/>
    <p:sldId id="818" r:id="rId6"/>
    <p:sldId id="819" r:id="rId7"/>
    <p:sldId id="829" r:id="rId8"/>
    <p:sldId id="830" r:id="rId9"/>
    <p:sldId id="820" r:id="rId10"/>
    <p:sldId id="821" r:id="rId11"/>
    <p:sldId id="823" r:id="rId12"/>
    <p:sldId id="828" r:id="rId13"/>
    <p:sldId id="602" r:id="rId14"/>
    <p:sldId id="273" r:id="rId15"/>
    <p:sldId id="274" r:id="rId16"/>
    <p:sldId id="275" r:id="rId17"/>
    <p:sldId id="27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815"/>
            <p14:sldId id="817"/>
            <p14:sldId id="818"/>
            <p14:sldId id="819"/>
            <p14:sldId id="829"/>
            <p14:sldId id="830"/>
            <p14:sldId id="820"/>
            <p14:sldId id="821"/>
            <p14:sldId id="823"/>
            <p14:sldId id="828"/>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uglas Harder" initials="DH" lastIdx="1" clrIdx="0">
    <p:extLst>
      <p:ext uri="{19B8F6BF-5375-455C-9EA6-DF929625EA0E}">
        <p15:presenceInfo xmlns:p15="http://schemas.microsoft.com/office/powerpoint/2012/main" userId="2b8d8b750cb213a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20" autoAdjust="0"/>
    <p:restoredTop sz="96447" autoAdjust="0"/>
  </p:normalViewPr>
  <p:slideViewPr>
    <p:cSldViewPr snapToGrid="0">
      <p:cViewPr varScale="1">
        <p:scale>
          <a:sx n="85" d="100"/>
          <a:sy n="85" d="100"/>
        </p:scale>
        <p:origin x="144" y="7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2021-07-25</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The vector representation of a plane</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The vector representation of a plane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The vector representation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The vector representation of a plane</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The vector representation of a plane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The vector representation of a plane</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vector representation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vector representation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vector representation of a plane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vector representation of a plane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The vector representation of a plane</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audio" Target="../media/media3.m4a"/><Relationship Id="rId7" Type="http://schemas.openxmlformats.org/officeDocument/2006/relationships/oleObject" Target="../embeddings/oleObject2.bin"/><Relationship Id="rId2" Type="http://schemas.microsoft.com/office/2007/relationships/media" Target="../media/media3.m4a"/><Relationship Id="rId1" Type="http://schemas.openxmlformats.org/officeDocument/2006/relationships/tags" Target="../tags/tag1.xml"/><Relationship Id="rId6" Type="http://schemas.openxmlformats.org/officeDocument/2006/relationships/image" Target="../media/image9.wmf"/><Relationship Id="rId5" Type="http://schemas.openxmlformats.org/officeDocument/2006/relationships/oleObject" Target="../embeddings/oleObject1.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2.wmf"/><Relationship Id="rId13" Type="http://schemas.openxmlformats.org/officeDocument/2006/relationships/oleObject" Target="../embeddings/oleObject7.bin"/><Relationship Id="rId3" Type="http://schemas.openxmlformats.org/officeDocument/2006/relationships/audio" Target="../media/media5.m4a"/><Relationship Id="rId7" Type="http://schemas.openxmlformats.org/officeDocument/2006/relationships/oleObject" Target="../embeddings/oleObject4.bin"/><Relationship Id="rId12" Type="http://schemas.openxmlformats.org/officeDocument/2006/relationships/image" Target="../media/image14.wmf"/><Relationship Id="rId17" Type="http://schemas.openxmlformats.org/officeDocument/2006/relationships/image" Target="../media/image8.png"/><Relationship Id="rId2" Type="http://schemas.microsoft.com/office/2007/relationships/media" Target="../media/media5.m4a"/><Relationship Id="rId16" Type="http://schemas.openxmlformats.org/officeDocument/2006/relationships/image" Target="../media/image16.wmf"/><Relationship Id="rId1" Type="http://schemas.openxmlformats.org/officeDocument/2006/relationships/tags" Target="../tags/tag3.xml"/><Relationship Id="rId6" Type="http://schemas.openxmlformats.org/officeDocument/2006/relationships/image" Target="../media/image11.wmf"/><Relationship Id="rId11" Type="http://schemas.openxmlformats.org/officeDocument/2006/relationships/oleObject" Target="../embeddings/oleObject6.bin"/><Relationship Id="rId5" Type="http://schemas.openxmlformats.org/officeDocument/2006/relationships/oleObject" Target="../embeddings/oleObject3.bin"/><Relationship Id="rId15" Type="http://schemas.openxmlformats.org/officeDocument/2006/relationships/oleObject" Target="../embeddings/oleObject8.bin"/><Relationship Id="rId10" Type="http://schemas.openxmlformats.org/officeDocument/2006/relationships/image" Target="../media/image13.wmf"/><Relationship Id="rId4" Type="http://schemas.openxmlformats.org/officeDocument/2006/relationships/slideLayout" Target="../slideLayouts/slideLayout2.xml"/><Relationship Id="rId9" Type="http://schemas.openxmlformats.org/officeDocument/2006/relationships/oleObject" Target="../embeddings/oleObject5.bin"/><Relationship Id="rId14" Type="http://schemas.openxmlformats.org/officeDocument/2006/relationships/image" Target="../media/image15.wmf"/></Relationships>
</file>

<file path=ppt/slides/_rels/slide6.xml.rels><?xml version="1.0" encoding="UTF-8" standalone="yes"?>
<Relationships xmlns="http://schemas.openxmlformats.org/package/2006/relationships"><Relationship Id="rId8" Type="http://schemas.openxmlformats.org/officeDocument/2006/relationships/image" Target="../media/image18.wmf"/><Relationship Id="rId13" Type="http://schemas.openxmlformats.org/officeDocument/2006/relationships/oleObject" Target="../embeddings/oleObject13.bin"/><Relationship Id="rId3" Type="http://schemas.openxmlformats.org/officeDocument/2006/relationships/audio" Target="../media/media6.m4a"/><Relationship Id="rId7" Type="http://schemas.openxmlformats.org/officeDocument/2006/relationships/oleObject" Target="../embeddings/oleObject10.bin"/><Relationship Id="rId12" Type="http://schemas.openxmlformats.org/officeDocument/2006/relationships/image" Target="../media/image20.wmf"/><Relationship Id="rId2" Type="http://schemas.microsoft.com/office/2007/relationships/media" Target="../media/media6.m4a"/><Relationship Id="rId1" Type="http://schemas.openxmlformats.org/officeDocument/2006/relationships/tags" Target="../tags/tag4.xml"/><Relationship Id="rId6" Type="http://schemas.openxmlformats.org/officeDocument/2006/relationships/image" Target="../media/image17.wmf"/><Relationship Id="rId11" Type="http://schemas.openxmlformats.org/officeDocument/2006/relationships/oleObject" Target="../embeddings/oleObject12.bin"/><Relationship Id="rId5" Type="http://schemas.openxmlformats.org/officeDocument/2006/relationships/oleObject" Target="../embeddings/oleObject9.bin"/><Relationship Id="rId15" Type="http://schemas.openxmlformats.org/officeDocument/2006/relationships/image" Target="../media/image8.png"/><Relationship Id="rId10" Type="http://schemas.openxmlformats.org/officeDocument/2006/relationships/image" Target="../media/image19.wmf"/><Relationship Id="rId4" Type="http://schemas.openxmlformats.org/officeDocument/2006/relationships/slideLayout" Target="../slideLayouts/slideLayout2.xml"/><Relationship Id="rId9" Type="http://schemas.openxmlformats.org/officeDocument/2006/relationships/oleObject" Target="../embeddings/oleObject11.bin"/><Relationship Id="rId14" Type="http://schemas.openxmlformats.org/officeDocument/2006/relationships/image" Target="../media/image21.wmf"/></Relationships>
</file>

<file path=ppt/slides/_rels/slide7.xml.rels><?xml version="1.0" encoding="UTF-8" standalone="yes"?>
<Relationships xmlns="http://schemas.openxmlformats.org/package/2006/relationships"><Relationship Id="rId8" Type="http://schemas.openxmlformats.org/officeDocument/2006/relationships/image" Target="../media/image23.wmf"/><Relationship Id="rId13" Type="http://schemas.openxmlformats.org/officeDocument/2006/relationships/oleObject" Target="../embeddings/oleObject18.bin"/><Relationship Id="rId3" Type="http://schemas.openxmlformats.org/officeDocument/2006/relationships/audio" Target="../media/media7.m4a"/><Relationship Id="rId7" Type="http://schemas.openxmlformats.org/officeDocument/2006/relationships/oleObject" Target="../embeddings/oleObject15.bin"/><Relationship Id="rId12" Type="http://schemas.openxmlformats.org/officeDocument/2006/relationships/image" Target="../media/image25.wmf"/><Relationship Id="rId2" Type="http://schemas.microsoft.com/office/2007/relationships/media" Target="../media/media7.m4a"/><Relationship Id="rId1" Type="http://schemas.openxmlformats.org/officeDocument/2006/relationships/tags" Target="../tags/tag5.xml"/><Relationship Id="rId6" Type="http://schemas.openxmlformats.org/officeDocument/2006/relationships/image" Target="../media/image22.wmf"/><Relationship Id="rId11" Type="http://schemas.openxmlformats.org/officeDocument/2006/relationships/oleObject" Target="../embeddings/oleObject17.bin"/><Relationship Id="rId5" Type="http://schemas.openxmlformats.org/officeDocument/2006/relationships/oleObject" Target="../embeddings/oleObject14.bin"/><Relationship Id="rId15" Type="http://schemas.openxmlformats.org/officeDocument/2006/relationships/image" Target="../media/image8.png"/><Relationship Id="rId10" Type="http://schemas.openxmlformats.org/officeDocument/2006/relationships/image" Target="../media/image24.wmf"/><Relationship Id="rId4" Type="http://schemas.openxmlformats.org/officeDocument/2006/relationships/slideLayout" Target="../slideLayouts/slideLayout2.xml"/><Relationship Id="rId9" Type="http://schemas.openxmlformats.org/officeDocument/2006/relationships/oleObject" Target="../embeddings/oleObject16.bin"/><Relationship Id="rId14" Type="http://schemas.openxmlformats.org/officeDocument/2006/relationships/image" Target="../media/image26.wmf"/></Relationships>
</file>

<file path=ppt/slides/_rels/slide8.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audio" Target="../media/media8.m4a"/><Relationship Id="rId7" Type="http://schemas.openxmlformats.org/officeDocument/2006/relationships/oleObject" Target="../embeddings/oleObject20.bin"/><Relationship Id="rId2" Type="http://schemas.microsoft.com/office/2007/relationships/media" Target="../media/media8.m4a"/><Relationship Id="rId1" Type="http://schemas.openxmlformats.org/officeDocument/2006/relationships/tags" Target="../tags/tag6.xml"/><Relationship Id="rId6" Type="http://schemas.openxmlformats.org/officeDocument/2006/relationships/image" Target="../media/image27.wmf"/><Relationship Id="rId5" Type="http://schemas.openxmlformats.org/officeDocument/2006/relationships/oleObject" Target="../embeddings/oleObject19.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audio" Target="../media/media9.m4a"/><Relationship Id="rId7" Type="http://schemas.openxmlformats.org/officeDocument/2006/relationships/oleObject" Target="../embeddings/oleObject22.bin"/><Relationship Id="rId2" Type="http://schemas.microsoft.com/office/2007/relationships/media" Target="../media/media9.m4a"/><Relationship Id="rId1" Type="http://schemas.openxmlformats.org/officeDocument/2006/relationships/tags" Target="../tags/tag7.xml"/><Relationship Id="rId6" Type="http://schemas.openxmlformats.org/officeDocument/2006/relationships/image" Target="../media/image29.wmf"/><Relationship Id="rId11" Type="http://schemas.openxmlformats.org/officeDocument/2006/relationships/image" Target="../media/image8.png"/><Relationship Id="rId5" Type="http://schemas.openxmlformats.org/officeDocument/2006/relationships/oleObject" Target="../embeddings/oleObject21.bin"/><Relationship Id="rId10" Type="http://schemas.openxmlformats.org/officeDocument/2006/relationships/image" Target="../media/image31.wmf"/><Relationship Id="rId4" Type="http://schemas.openxmlformats.org/officeDocument/2006/relationships/slideLayout" Target="../slideLayouts/slideLayout2.xml"/><Relationship Id="rId9" Type="http://schemas.openxmlformats.org/officeDocument/2006/relationships/oleObject" Target="../embeddings/oleObject23.bin"/></Relationships>
</file>

<file path=ppt/slides/_rels/slide10.xml.rels><?xml version="1.0" encoding="UTF-8" standalone="yes"?>
<Relationships xmlns="http://schemas.openxmlformats.org/package/2006/relationships"><Relationship Id="rId8" Type="http://schemas.openxmlformats.org/officeDocument/2006/relationships/image" Target="../media/image33.wmf"/><Relationship Id="rId13" Type="http://schemas.openxmlformats.org/officeDocument/2006/relationships/image" Target="../media/image8.png"/><Relationship Id="rId3" Type="http://schemas.openxmlformats.org/officeDocument/2006/relationships/audio" Target="../media/media10.m4a"/><Relationship Id="rId7" Type="http://schemas.openxmlformats.org/officeDocument/2006/relationships/oleObject" Target="../embeddings/oleObject25.bin"/><Relationship Id="rId12" Type="http://schemas.openxmlformats.org/officeDocument/2006/relationships/image" Target="../media/image27.wmf"/><Relationship Id="rId2" Type="http://schemas.microsoft.com/office/2007/relationships/media" Target="../media/media10.m4a"/><Relationship Id="rId1" Type="http://schemas.openxmlformats.org/officeDocument/2006/relationships/tags" Target="../tags/tag8.xml"/><Relationship Id="rId6" Type="http://schemas.openxmlformats.org/officeDocument/2006/relationships/image" Target="../media/image32.wmf"/><Relationship Id="rId11" Type="http://schemas.openxmlformats.org/officeDocument/2006/relationships/oleObject" Target="../embeddings/oleObject27.bin"/><Relationship Id="rId5" Type="http://schemas.openxmlformats.org/officeDocument/2006/relationships/oleObject" Target="../embeddings/oleObject24.bin"/><Relationship Id="rId10" Type="http://schemas.openxmlformats.org/officeDocument/2006/relationships/image" Target="../media/image34.wmf"/><Relationship Id="rId4" Type="http://schemas.openxmlformats.org/officeDocument/2006/relationships/slideLayout" Target="../slideLayouts/slideLayout2.xml"/><Relationship Id="rId9" Type="http://schemas.openxmlformats.org/officeDocument/2006/relationships/oleObject" Target="../embeddings/oleObject26.bin"/></Relationships>
</file>

<file path=ppt/slides/_rels/slide11.xml.rels><?xml version="1.0" encoding="UTF-8" standalone="yes"?>
<Relationships xmlns="http://schemas.openxmlformats.org/package/2006/relationships"><Relationship Id="rId8" Type="http://schemas.openxmlformats.org/officeDocument/2006/relationships/image" Target="../media/image36.wmf"/><Relationship Id="rId13" Type="http://schemas.openxmlformats.org/officeDocument/2006/relationships/image" Target="../media/image8.png"/><Relationship Id="rId3" Type="http://schemas.openxmlformats.org/officeDocument/2006/relationships/audio" Target="../media/media11.m4a"/><Relationship Id="rId7" Type="http://schemas.openxmlformats.org/officeDocument/2006/relationships/oleObject" Target="../embeddings/oleObject29.bin"/><Relationship Id="rId12" Type="http://schemas.openxmlformats.org/officeDocument/2006/relationships/image" Target="../media/image38.wmf"/><Relationship Id="rId2" Type="http://schemas.microsoft.com/office/2007/relationships/media" Target="../media/media11.m4a"/><Relationship Id="rId1" Type="http://schemas.openxmlformats.org/officeDocument/2006/relationships/tags" Target="../tags/tag9.xml"/><Relationship Id="rId6" Type="http://schemas.openxmlformats.org/officeDocument/2006/relationships/image" Target="../media/image35.wmf"/><Relationship Id="rId11" Type="http://schemas.openxmlformats.org/officeDocument/2006/relationships/oleObject" Target="../embeddings/oleObject31.bin"/><Relationship Id="rId5" Type="http://schemas.openxmlformats.org/officeDocument/2006/relationships/oleObject" Target="../embeddings/oleObject28.bin"/><Relationship Id="rId10" Type="http://schemas.openxmlformats.org/officeDocument/2006/relationships/image" Target="../media/image37.wmf"/><Relationship Id="rId4" Type="http://schemas.openxmlformats.org/officeDocument/2006/relationships/slideLayout" Target="../slideLayouts/slideLayout2.xml"/><Relationship Id="rId9" Type="http://schemas.openxmlformats.org/officeDocument/2006/relationships/oleObject" Target="../embeddings/oleObject30.bin"/></Relationships>
</file>

<file path=ppt/slides/_rels/slide12.xml.rels><?xml version="1.0" encoding="UTF-8" standalone="yes"?>
<Relationships xmlns="http://schemas.openxmlformats.org/package/2006/relationships"><Relationship Id="rId8" Type="http://schemas.openxmlformats.org/officeDocument/2006/relationships/image" Target="../media/image40.wmf"/><Relationship Id="rId3" Type="http://schemas.openxmlformats.org/officeDocument/2006/relationships/audio" Target="../media/media12.m4a"/><Relationship Id="rId7" Type="http://schemas.openxmlformats.org/officeDocument/2006/relationships/oleObject" Target="../embeddings/oleObject33.bin"/><Relationship Id="rId2" Type="http://schemas.microsoft.com/office/2007/relationships/media" Target="../media/media12.m4a"/><Relationship Id="rId1" Type="http://schemas.openxmlformats.org/officeDocument/2006/relationships/tags" Target="../tags/tag10.xml"/><Relationship Id="rId6" Type="http://schemas.openxmlformats.org/officeDocument/2006/relationships/image" Target="../media/image39.wmf"/><Relationship Id="rId5" Type="http://schemas.openxmlformats.org/officeDocument/2006/relationships/oleObject" Target="../embeddings/oleObject32.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1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1.png"/><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7.3 The vector representation of a plane</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a:extLst>
              <a:ext uri="{FF2B5EF4-FFF2-40B4-BE49-F238E27FC236}">
                <a16:creationId xmlns:a16="http://schemas.microsoft.com/office/drawing/2014/main" id="{6B8C377F-A62F-428E-8732-A39A7E65592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0460"/>
    </mc:Choice>
    <mc:Fallback>
      <p:transition spd="slow" advTm="104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Describe the vector representation of a plane</a:t>
            </a:r>
          </a:p>
          <a:p>
            <a:pPr lvl="1"/>
            <a:r>
              <a:rPr lang="en-US" dirty="0"/>
              <a:t>Derive an ideal representation</a:t>
            </a:r>
          </a:p>
          <a:p>
            <a:pPr lvl="1"/>
            <a:r>
              <a:rPr lang="en-US" dirty="0"/>
              <a:t>Determine the point on the plane closest to a given point </a:t>
            </a:r>
            <a:r>
              <a:rPr lang="en-US" b="1" dirty="0"/>
              <a:t>w</a:t>
            </a:r>
            <a:r>
              <a:rPr lang="en-US" dirty="0"/>
              <a:t> using this ideal representation</a:t>
            </a:r>
          </a:p>
          <a:p>
            <a:pPr lvl="1"/>
            <a:r>
              <a:rPr lang="en-US" dirty="0"/>
              <a:t>Find a formula for the minimum distance from </a:t>
            </a:r>
            <a:r>
              <a:rPr lang="en-US" b="1" dirty="0"/>
              <a:t>w</a:t>
            </a:r>
            <a:r>
              <a:rPr lang="en-US" dirty="0"/>
              <a:t> to that plane</a:t>
            </a:r>
          </a:p>
        </p:txBody>
      </p:sp>
      <p:sp>
        <p:nvSpPr>
          <p:cNvPr id="4" name="Footer Placeholder 3"/>
          <p:cNvSpPr>
            <a:spLocks noGrp="1"/>
          </p:cNvSpPr>
          <p:nvPr>
            <p:ph type="ftr" sz="quarter" idx="11"/>
          </p:nvPr>
        </p:nvSpPr>
        <p:spPr/>
        <p:txBody>
          <a:bodyPr/>
          <a:lstStyle/>
          <a:p>
            <a:r>
              <a:rPr lang="en-US"/>
              <a:t>The vector representation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a:extLst>
              <a:ext uri="{FF2B5EF4-FFF2-40B4-BE49-F238E27FC236}">
                <a16:creationId xmlns:a16="http://schemas.microsoft.com/office/drawing/2014/main" id="{41FA3C25-23CA-4AC5-850B-C68FFFEE447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23418"/>
    </mc:Choice>
    <mc:Fallback>
      <p:transition spd="slow" advTm="234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 representation of a plane</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In </a:t>
            </a:r>
            <a:r>
              <a:rPr lang="en-US" b="1" dirty="0">
                <a:latin typeface="Times New Roman" panose="02020603050405020304" pitchFamily="18" charset="0"/>
              </a:rPr>
              <a:t>R</a:t>
            </a:r>
            <a:r>
              <a:rPr lang="en-US" baseline="30000" dirty="0">
                <a:latin typeface="Times New Roman" panose="02020603050405020304" pitchFamily="18" charset="0"/>
              </a:rPr>
              <a:t>3</a:t>
            </a:r>
            <a:r>
              <a:rPr lang="en-US" dirty="0"/>
              <a:t>,</a:t>
            </a:r>
            <a:br>
              <a:rPr lang="en-US" dirty="0"/>
            </a:br>
            <a:r>
              <a:rPr lang="en-US" dirty="0"/>
              <a:t>          a vector representation of a plane is </a:t>
            </a:r>
            <a:r>
              <a:rPr lang="en-US" b="1" dirty="0">
                <a:latin typeface="Times New Roman" panose="02020603050405020304" pitchFamily="18" charset="0"/>
              </a:rPr>
              <a:t>u</a:t>
            </a:r>
            <a:r>
              <a:rPr lang="en-US" dirty="0">
                <a:latin typeface="Times New Roman" panose="02020603050405020304" pitchFamily="18" charset="0"/>
              </a:rPr>
              <a:t> + </a:t>
            </a:r>
            <a:r>
              <a:rPr lang="en-US" i="1" dirty="0">
                <a:latin typeface="Symbol" panose="05050102010706020507" pitchFamily="18" charset="2"/>
              </a:rPr>
              <a:t>a </a:t>
            </a:r>
            <a:r>
              <a:rPr lang="en-US" b="1" dirty="0">
                <a:latin typeface="Times New Roman" panose="02020603050405020304" pitchFamily="18" charset="0"/>
              </a:rPr>
              <a:t>v</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b </a:t>
            </a:r>
            <a:r>
              <a:rPr lang="en-US" b="1" dirty="0">
                <a:latin typeface="Times New Roman" panose="02020603050405020304" pitchFamily="18" charset="0"/>
              </a:rPr>
              <a:t>v</a:t>
            </a:r>
            <a:r>
              <a:rPr lang="en-US" baseline="-25000" dirty="0">
                <a:latin typeface="Times New Roman" panose="02020603050405020304" pitchFamily="18" charset="0"/>
              </a:rPr>
              <a:t>2</a:t>
            </a:r>
            <a:r>
              <a:rPr lang="en-US" dirty="0"/>
              <a:t> where</a:t>
            </a:r>
          </a:p>
          <a:p>
            <a:pPr lvl="1"/>
            <a:r>
              <a:rPr lang="en-US" b="1" dirty="0"/>
              <a:t>u</a:t>
            </a:r>
            <a:r>
              <a:rPr lang="en-US" dirty="0"/>
              <a:t> is any point on the plane</a:t>
            </a:r>
          </a:p>
          <a:p>
            <a:pPr lvl="1"/>
            <a:r>
              <a:rPr lang="en-US" b="1" dirty="0"/>
              <a:t>v</a:t>
            </a:r>
            <a:r>
              <a:rPr lang="en-US" baseline="-25000" dirty="0"/>
              <a:t>1</a:t>
            </a:r>
            <a:r>
              <a:rPr lang="en-US" dirty="0"/>
              <a:t> and </a:t>
            </a:r>
            <a:r>
              <a:rPr lang="en-US" b="1" dirty="0"/>
              <a:t>v</a:t>
            </a:r>
            <a:r>
              <a:rPr lang="en-US" baseline="-25000" dirty="0"/>
              <a:t>2</a:t>
            </a:r>
            <a:r>
              <a:rPr lang="en-US" dirty="0"/>
              <a:t> are linearly independent vectors in the plane</a:t>
            </a:r>
          </a:p>
          <a:p>
            <a:pPr lvl="1"/>
            <a:r>
              <a:rPr lang="en-US" i="1" dirty="0">
                <a:latin typeface="Symbol" panose="05050102010706020507" pitchFamily="18" charset="2"/>
              </a:rPr>
              <a:t>a</a:t>
            </a:r>
            <a:r>
              <a:rPr lang="en-US" dirty="0"/>
              <a:t> and </a:t>
            </a:r>
            <a:r>
              <a:rPr lang="en-US" i="1" dirty="0">
                <a:latin typeface="Symbol" panose="05050102010706020507" pitchFamily="18" charset="2"/>
              </a:rPr>
              <a:t>b</a:t>
            </a:r>
            <a:r>
              <a:rPr lang="en-US" dirty="0"/>
              <a:t> are any real numbers</a:t>
            </a:r>
          </a:p>
          <a:p>
            <a:r>
              <a:rPr lang="en-US" dirty="0"/>
              <a:t>As with lines, there are infinitely many representations of the same plane</a:t>
            </a:r>
          </a:p>
          <a:p>
            <a:pPr lvl="1"/>
            <a:r>
              <a:rPr lang="en-US" dirty="0"/>
              <a:t>For example, both of these describe the same plane:</a:t>
            </a:r>
          </a:p>
          <a:p>
            <a:pPr lvl="2"/>
            <a:endParaRPr lang="en-US" dirty="0"/>
          </a:p>
          <a:p>
            <a:pPr lvl="2"/>
            <a:endParaRPr lang="en-US" dirty="0"/>
          </a:p>
          <a:p>
            <a:pPr lvl="2"/>
            <a:endParaRPr lang="en-US" dirty="0"/>
          </a:p>
          <a:p>
            <a:pPr lvl="2"/>
            <a:endParaRPr lang="en-US" dirty="0"/>
          </a:p>
          <a:p>
            <a:pPr lvl="1"/>
            <a:r>
              <a:rPr lang="en-US" dirty="0"/>
              <a:t>Question: again, is any one representation better than others?</a:t>
            </a:r>
          </a:p>
        </p:txBody>
      </p:sp>
      <p:sp>
        <p:nvSpPr>
          <p:cNvPr id="4" name="Footer Placeholder 3"/>
          <p:cNvSpPr>
            <a:spLocks noGrp="1"/>
          </p:cNvSpPr>
          <p:nvPr>
            <p:ph type="ftr" sz="quarter" idx="11"/>
          </p:nvPr>
        </p:nvSpPr>
        <p:spPr/>
        <p:txBody>
          <a:bodyPr/>
          <a:lstStyle/>
          <a:p>
            <a:r>
              <a:rPr lang="en-US"/>
              <a:t>The vector representation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5" name="Object 4">
            <a:extLst>
              <a:ext uri="{FF2B5EF4-FFF2-40B4-BE49-F238E27FC236}">
                <a16:creationId xmlns:a16="http://schemas.microsoft.com/office/drawing/2014/main" id="{278034DD-063C-4B87-8F83-3E78A5F4C144}"/>
              </a:ext>
            </a:extLst>
          </p:cNvPr>
          <p:cNvGraphicFramePr>
            <a:graphicFrameLocks noChangeAspect="1"/>
          </p:cNvGraphicFramePr>
          <p:nvPr>
            <p:extLst>
              <p:ext uri="{D42A27DB-BD31-4B8C-83A1-F6EECF244321}">
                <p14:modId xmlns:p14="http://schemas.microsoft.com/office/powerpoint/2010/main" val="4170532629"/>
              </p:ext>
            </p:extLst>
          </p:nvPr>
        </p:nvGraphicFramePr>
        <p:xfrm>
          <a:off x="1629128" y="4718050"/>
          <a:ext cx="2300288" cy="1079500"/>
        </p:xfrm>
        <a:graphic>
          <a:graphicData uri="http://schemas.openxmlformats.org/presentationml/2006/ole">
            <mc:AlternateContent xmlns:mc="http://schemas.openxmlformats.org/markup-compatibility/2006">
              <mc:Choice xmlns:v="urn:schemas-microsoft-com:vml" Requires="v">
                <p:oleObj name="Equation" r:id="rId5" imgW="1269720" imgH="596880" progId="Equation.DSMT4">
                  <p:embed/>
                </p:oleObj>
              </mc:Choice>
              <mc:Fallback>
                <p:oleObj name="Equation" r:id="rId5" imgW="1269720" imgH="596880" progId="Equation.DSMT4">
                  <p:embed/>
                  <p:pic>
                    <p:nvPicPr>
                      <p:cNvPr id="0" name=""/>
                      <p:cNvPicPr/>
                      <p:nvPr/>
                    </p:nvPicPr>
                    <p:blipFill>
                      <a:blip r:embed="rId6"/>
                      <a:stretch>
                        <a:fillRect/>
                      </a:stretch>
                    </p:blipFill>
                    <p:spPr>
                      <a:xfrm>
                        <a:off x="1629128" y="4718050"/>
                        <a:ext cx="2300288" cy="107950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C286ED4F-CE0A-40A8-91B0-DCD9E304D2DA}"/>
              </a:ext>
            </a:extLst>
          </p:cNvPr>
          <p:cNvGraphicFramePr>
            <a:graphicFrameLocks noChangeAspect="1"/>
          </p:cNvGraphicFramePr>
          <p:nvPr>
            <p:extLst>
              <p:ext uri="{D42A27DB-BD31-4B8C-83A1-F6EECF244321}">
                <p14:modId xmlns:p14="http://schemas.microsoft.com/office/powerpoint/2010/main" val="561479997"/>
              </p:ext>
            </p:extLst>
          </p:nvPr>
        </p:nvGraphicFramePr>
        <p:xfrm>
          <a:off x="4291277" y="4718050"/>
          <a:ext cx="3105150" cy="1079500"/>
        </p:xfrm>
        <a:graphic>
          <a:graphicData uri="http://schemas.openxmlformats.org/presentationml/2006/ole">
            <mc:AlternateContent xmlns:mc="http://schemas.openxmlformats.org/markup-compatibility/2006">
              <mc:Choice xmlns:v="urn:schemas-microsoft-com:vml" Requires="v">
                <p:oleObj name="Equation" r:id="rId7" imgW="1714320" imgH="596880" progId="Equation.DSMT4">
                  <p:embed/>
                </p:oleObj>
              </mc:Choice>
              <mc:Fallback>
                <p:oleObj name="Equation" r:id="rId7" imgW="1714320" imgH="596880" progId="Equation.DSMT4">
                  <p:embed/>
                  <p:pic>
                    <p:nvPicPr>
                      <p:cNvPr id="5" name="Object 4">
                        <a:extLst>
                          <a:ext uri="{FF2B5EF4-FFF2-40B4-BE49-F238E27FC236}">
                            <a16:creationId xmlns:a16="http://schemas.microsoft.com/office/drawing/2014/main" id="{278034DD-063C-4B87-8F83-3E78A5F4C144}"/>
                          </a:ext>
                        </a:extLst>
                      </p:cNvPr>
                      <p:cNvPicPr/>
                      <p:nvPr/>
                    </p:nvPicPr>
                    <p:blipFill>
                      <a:blip r:embed="rId8"/>
                      <a:stretch>
                        <a:fillRect/>
                      </a:stretch>
                    </p:blipFill>
                    <p:spPr>
                      <a:xfrm>
                        <a:off x="4291277" y="4718050"/>
                        <a:ext cx="3105150" cy="1079500"/>
                      </a:xfrm>
                      <a:prstGeom prst="rect">
                        <a:avLst/>
                      </a:prstGeom>
                    </p:spPr>
                  </p:pic>
                </p:oleObj>
              </mc:Fallback>
            </mc:AlternateContent>
          </a:graphicData>
        </a:graphic>
      </p:graphicFrame>
      <p:pic>
        <p:nvPicPr>
          <p:cNvPr id="12" name="Audio 11">
            <a:hlinkClick r:id="" action="ppaction://media"/>
            <a:extLst>
              <a:ext uri="{FF2B5EF4-FFF2-40B4-BE49-F238E27FC236}">
                <a16:creationId xmlns:a16="http://schemas.microsoft.com/office/drawing/2014/main" id="{310038D6-C7D6-4112-B497-1DDCA5F00B7B}"/>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6252453"/>
      </p:ext>
    </p:extLst>
  </p:cSld>
  <p:clrMapOvr>
    <a:masterClrMapping/>
  </p:clrMapOvr>
  <mc:AlternateContent xmlns:mc="http://schemas.openxmlformats.org/markup-compatibility/2006">
    <mc:Choice xmlns:p14="http://schemas.microsoft.com/office/powerpoint/2010/main" Requires="p14">
      <p:transition spd="slow" p14:dur="2000" advTm="56347"/>
    </mc:Choice>
    <mc:Fallback>
      <p:transition spd="slow" advTm="563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 representation of a plane</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As with lines,</a:t>
            </a:r>
            <a:br>
              <a:rPr lang="en-US" dirty="0"/>
            </a:br>
            <a:r>
              <a:rPr lang="en-US" dirty="0"/>
              <a:t>	your first guess may be to normalize both </a:t>
            </a:r>
            <a:r>
              <a:rPr lang="en-US" b="1" dirty="0"/>
              <a:t>v</a:t>
            </a:r>
            <a:r>
              <a:rPr lang="en-US" baseline="-25000" dirty="0"/>
              <a:t>1</a:t>
            </a:r>
            <a:r>
              <a:rPr lang="en-US" dirty="0"/>
              <a:t> and </a:t>
            </a:r>
            <a:r>
              <a:rPr lang="en-US" b="1" dirty="0"/>
              <a:t>v</a:t>
            </a:r>
            <a:r>
              <a:rPr lang="en-US" baseline="-25000" dirty="0"/>
              <a:t>2</a:t>
            </a:r>
            <a:endParaRPr lang="en-US" dirty="0"/>
          </a:p>
          <a:p>
            <a:pPr lvl="1"/>
            <a:r>
              <a:rPr lang="en-US" dirty="0"/>
              <a:t>Issue: </a:t>
            </a:r>
            <a:r>
              <a:rPr lang="en-US" b="1" dirty="0"/>
              <a:t>v</a:t>
            </a:r>
            <a:r>
              <a:rPr lang="en-US" baseline="-25000" dirty="0"/>
              <a:t>1</a:t>
            </a:r>
            <a:r>
              <a:rPr lang="en-US" dirty="0"/>
              <a:t> and </a:t>
            </a:r>
            <a:r>
              <a:rPr lang="en-US" b="1" dirty="0"/>
              <a:t>v</a:t>
            </a:r>
            <a:r>
              <a:rPr lang="en-US" baseline="-25000" dirty="0"/>
              <a:t>2</a:t>
            </a:r>
            <a:r>
              <a:rPr lang="en-US" dirty="0"/>
              <a:t> may not be perpendicular</a:t>
            </a:r>
          </a:p>
          <a:p>
            <a:pPr lvl="1"/>
            <a:r>
              <a:rPr lang="en-US" dirty="0">
                <a:latin typeface="Times New Roman" panose="02020603050405020304" pitchFamily="18" charset="0"/>
              </a:rPr>
              <a:t>Instead, apply the Gram-Schmidt algorithm to </a:t>
            </a:r>
            <a:r>
              <a:rPr lang="en-US" b="1" dirty="0"/>
              <a:t>v</a:t>
            </a:r>
            <a:r>
              <a:rPr lang="en-US" baseline="-25000" dirty="0"/>
              <a:t>1</a:t>
            </a:r>
            <a:r>
              <a:rPr lang="en-US" dirty="0"/>
              <a:t> and </a:t>
            </a:r>
            <a:r>
              <a:rPr lang="en-US" b="1" dirty="0"/>
              <a:t>v</a:t>
            </a:r>
            <a:r>
              <a:rPr lang="en-US" baseline="-25000" dirty="0"/>
              <a:t>2</a:t>
            </a:r>
            <a:endParaRPr lang="en-US" dirty="0">
              <a:latin typeface="Times New Roman" panose="02020603050405020304" pitchFamily="18" charset="0"/>
            </a:endParaRPr>
          </a:p>
          <a:p>
            <a:pPr lvl="1"/>
            <a:r>
              <a:rPr lang="en-US" dirty="0"/>
              <a:t>Next, make </a:t>
            </a:r>
            <a:r>
              <a:rPr lang="en-US" b="1" dirty="0"/>
              <a:t>u</a:t>
            </a:r>
            <a:r>
              <a:rPr lang="en-US" dirty="0"/>
              <a:t> perpendicular to the plane</a:t>
            </a:r>
          </a:p>
          <a:p>
            <a:pPr lvl="2"/>
            <a:r>
              <a:rPr lang="en-US" dirty="0"/>
              <a:t>This will be the point on the plane that is closest to the origin, and therefore with the smallest 2-norm</a:t>
            </a:r>
          </a:p>
        </p:txBody>
      </p:sp>
      <p:sp>
        <p:nvSpPr>
          <p:cNvPr id="4" name="Footer Placeholder 3"/>
          <p:cNvSpPr>
            <a:spLocks noGrp="1"/>
          </p:cNvSpPr>
          <p:nvPr>
            <p:ph type="ftr" sz="quarter" idx="11"/>
          </p:nvPr>
        </p:nvSpPr>
        <p:spPr/>
        <p:txBody>
          <a:bodyPr/>
          <a:lstStyle/>
          <a:p>
            <a:r>
              <a:rPr lang="en-US"/>
              <a:t>The vector representation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pic>
        <p:nvPicPr>
          <p:cNvPr id="5" name="Audio 4">
            <a:hlinkClick r:id="" action="ppaction://media"/>
            <a:extLst>
              <a:ext uri="{FF2B5EF4-FFF2-40B4-BE49-F238E27FC236}">
                <a16:creationId xmlns:a16="http://schemas.microsoft.com/office/drawing/2014/main" id="{D7157EBB-E7AD-4B01-9CDC-F36FD3A0D4D1}"/>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357620322"/>
      </p:ext>
    </p:extLst>
  </p:cSld>
  <p:clrMapOvr>
    <a:masterClrMapping/>
  </p:clrMapOvr>
  <mc:AlternateContent xmlns:mc="http://schemas.openxmlformats.org/markup-compatibility/2006">
    <mc:Choice xmlns:p14="http://schemas.microsoft.com/office/powerpoint/2010/main" Requires="p14">
      <p:transition spd="slow" p14:dur="2000" advTm="76783"/>
    </mc:Choice>
    <mc:Fallback>
      <p:transition spd="slow" advTm="767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 representation of a plane</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Thus, given </a:t>
            </a:r>
            <a:r>
              <a:rPr lang="en-US" b="1" dirty="0">
                <a:latin typeface="Times New Roman" panose="02020603050405020304" pitchFamily="18" charset="0"/>
              </a:rPr>
              <a:t>u</a:t>
            </a:r>
            <a:r>
              <a:rPr lang="en-US" dirty="0">
                <a:latin typeface="Times New Roman" panose="02020603050405020304" pitchFamily="18" charset="0"/>
              </a:rPr>
              <a:t> + </a:t>
            </a:r>
            <a:r>
              <a:rPr lang="en-US" i="1" dirty="0">
                <a:latin typeface="Symbol" panose="05050102010706020507" pitchFamily="18" charset="2"/>
              </a:rPr>
              <a:t>a </a:t>
            </a:r>
            <a:r>
              <a:rPr lang="en-US" b="1" dirty="0">
                <a:latin typeface="Times New Roman" panose="02020603050405020304" pitchFamily="18" charset="0"/>
              </a:rPr>
              <a:t>v</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b </a:t>
            </a:r>
            <a:r>
              <a:rPr lang="en-US" b="1" dirty="0">
                <a:latin typeface="Times New Roman" panose="02020603050405020304" pitchFamily="18" charset="0"/>
              </a:rPr>
              <a:t>v</a:t>
            </a:r>
            <a:r>
              <a:rPr lang="en-US" baseline="-25000" dirty="0">
                <a:latin typeface="Times New Roman" panose="02020603050405020304" pitchFamily="18" charset="0"/>
              </a:rPr>
              <a:t>2</a:t>
            </a:r>
            <a:r>
              <a:rPr lang="en-US" dirty="0"/>
              <a:t>, we proceed as follows:</a:t>
            </a:r>
          </a:p>
          <a:p>
            <a:pPr lvl="1"/>
            <a:r>
              <a:rPr lang="en-US" dirty="0"/>
              <a:t>Apply Gram-Schmidt, so the expression of our plane is now</a:t>
            </a:r>
          </a:p>
          <a:p>
            <a:pPr lvl="1"/>
            <a:endParaRPr lang="en-US" dirty="0"/>
          </a:p>
          <a:p>
            <a:pPr lvl="1"/>
            <a:endParaRPr lang="en-US" dirty="0"/>
          </a:p>
          <a:p>
            <a:pPr lvl="1"/>
            <a:r>
              <a:rPr lang="en-US" dirty="0"/>
              <a:t>Second, find the component of </a:t>
            </a:r>
            <a:r>
              <a:rPr lang="en-US" b="1" dirty="0"/>
              <a:t>u</a:t>
            </a:r>
            <a:r>
              <a:rPr lang="en-US" dirty="0"/>
              <a:t> perpendicular both these vectors</a:t>
            </a:r>
          </a:p>
          <a:p>
            <a:pPr lvl="1"/>
            <a:endParaRPr lang="en-US" dirty="0"/>
          </a:p>
          <a:p>
            <a:pPr lvl="1"/>
            <a:endParaRPr lang="en-US" dirty="0"/>
          </a:p>
          <a:p>
            <a:pPr lvl="1"/>
            <a:r>
              <a:rPr lang="en-US" dirty="0"/>
              <a:t>Now, if                                    is a point on the plane,</a:t>
            </a:r>
            <a:br>
              <a:rPr lang="en-US" dirty="0"/>
            </a:br>
            <a:r>
              <a:rPr lang="en-US" dirty="0"/>
              <a:t>	then the distance to the point        is </a:t>
            </a:r>
          </a:p>
          <a:p>
            <a:pPr lvl="1"/>
            <a:endParaRPr lang="en-US" dirty="0"/>
          </a:p>
        </p:txBody>
      </p:sp>
      <p:sp>
        <p:nvSpPr>
          <p:cNvPr id="4" name="Footer Placeholder 3"/>
          <p:cNvSpPr>
            <a:spLocks noGrp="1"/>
          </p:cNvSpPr>
          <p:nvPr>
            <p:ph type="ftr" sz="quarter" idx="11"/>
          </p:nvPr>
        </p:nvSpPr>
        <p:spPr/>
        <p:txBody>
          <a:bodyPr/>
          <a:lstStyle/>
          <a:p>
            <a:r>
              <a:rPr lang="en-US"/>
              <a:t>The vector representation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8" name="Object 7">
            <a:extLst>
              <a:ext uri="{FF2B5EF4-FFF2-40B4-BE49-F238E27FC236}">
                <a16:creationId xmlns:a16="http://schemas.microsoft.com/office/drawing/2014/main" id="{4F70489D-D649-4BAB-8041-C0497B044836}"/>
              </a:ext>
            </a:extLst>
          </p:cNvPr>
          <p:cNvGraphicFramePr>
            <a:graphicFrameLocks noChangeAspect="1"/>
          </p:cNvGraphicFramePr>
          <p:nvPr>
            <p:extLst>
              <p:ext uri="{D42A27DB-BD31-4B8C-83A1-F6EECF244321}">
                <p14:modId xmlns:p14="http://schemas.microsoft.com/office/powerpoint/2010/main" val="27554210"/>
              </p:ext>
            </p:extLst>
          </p:nvPr>
        </p:nvGraphicFramePr>
        <p:xfrm>
          <a:off x="3570288" y="2352675"/>
          <a:ext cx="1806575" cy="457200"/>
        </p:xfrm>
        <a:graphic>
          <a:graphicData uri="http://schemas.openxmlformats.org/presentationml/2006/ole">
            <mc:AlternateContent xmlns:mc="http://schemas.openxmlformats.org/markup-compatibility/2006">
              <mc:Choice xmlns:v="urn:schemas-microsoft-com:vml" Requires="v">
                <p:oleObj name="Equation" r:id="rId5" imgW="749160" imgH="190440" progId="Equation.DSMT4">
                  <p:embed/>
                </p:oleObj>
              </mc:Choice>
              <mc:Fallback>
                <p:oleObj name="Equation" r:id="rId5" imgW="749160" imgH="190440" progId="Equation.DSMT4">
                  <p:embed/>
                  <p:pic>
                    <p:nvPicPr>
                      <p:cNvPr id="5" name="Object 4">
                        <a:extLst>
                          <a:ext uri="{FF2B5EF4-FFF2-40B4-BE49-F238E27FC236}">
                            <a16:creationId xmlns:a16="http://schemas.microsoft.com/office/drawing/2014/main" id="{278034DD-063C-4B87-8F83-3E78A5F4C144}"/>
                          </a:ext>
                        </a:extLst>
                      </p:cNvPr>
                      <p:cNvPicPr/>
                      <p:nvPr/>
                    </p:nvPicPr>
                    <p:blipFill>
                      <a:blip r:embed="rId6"/>
                      <a:stretch>
                        <a:fillRect/>
                      </a:stretch>
                    </p:blipFill>
                    <p:spPr>
                      <a:xfrm>
                        <a:off x="3570288" y="2352675"/>
                        <a:ext cx="1806575" cy="45720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F3A934D4-9020-4226-BA5A-D6F421913ACE}"/>
              </a:ext>
            </a:extLst>
          </p:cNvPr>
          <p:cNvGraphicFramePr>
            <a:graphicFrameLocks noChangeAspect="1"/>
          </p:cNvGraphicFramePr>
          <p:nvPr>
            <p:extLst>
              <p:ext uri="{D42A27DB-BD31-4B8C-83A1-F6EECF244321}">
                <p14:modId xmlns:p14="http://schemas.microsoft.com/office/powerpoint/2010/main" val="3748378844"/>
              </p:ext>
            </p:extLst>
          </p:nvPr>
        </p:nvGraphicFramePr>
        <p:xfrm>
          <a:off x="3352800" y="3625144"/>
          <a:ext cx="2239963" cy="522288"/>
        </p:xfrm>
        <a:graphic>
          <a:graphicData uri="http://schemas.openxmlformats.org/presentationml/2006/ole">
            <mc:AlternateContent xmlns:mc="http://schemas.openxmlformats.org/markup-compatibility/2006">
              <mc:Choice xmlns:v="urn:schemas-microsoft-com:vml" Requires="v">
                <p:oleObj name="Equation" r:id="rId7" imgW="927000" imgH="215640" progId="Equation.DSMT4">
                  <p:embed/>
                </p:oleObj>
              </mc:Choice>
              <mc:Fallback>
                <p:oleObj name="Equation" r:id="rId7" imgW="927000" imgH="215640" progId="Equation.DSMT4">
                  <p:embed/>
                  <p:pic>
                    <p:nvPicPr>
                      <p:cNvPr id="9" name="Object 8">
                        <a:extLst>
                          <a:ext uri="{FF2B5EF4-FFF2-40B4-BE49-F238E27FC236}">
                            <a16:creationId xmlns:a16="http://schemas.microsoft.com/office/drawing/2014/main" id="{7375186A-06FA-4AAF-85AE-37C123DE2865}"/>
                          </a:ext>
                        </a:extLst>
                      </p:cNvPr>
                      <p:cNvPicPr/>
                      <p:nvPr/>
                    </p:nvPicPr>
                    <p:blipFill>
                      <a:blip r:embed="rId8"/>
                      <a:stretch>
                        <a:fillRect/>
                      </a:stretch>
                    </p:blipFill>
                    <p:spPr>
                      <a:xfrm>
                        <a:off x="3352800" y="3625144"/>
                        <a:ext cx="2239963" cy="522288"/>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A8B7A300-48E2-4266-9BBE-7F4D656D642C}"/>
              </a:ext>
            </a:extLst>
          </p:cNvPr>
          <p:cNvGraphicFramePr>
            <a:graphicFrameLocks noChangeAspect="1"/>
          </p:cNvGraphicFramePr>
          <p:nvPr>
            <p:extLst>
              <p:ext uri="{D42A27DB-BD31-4B8C-83A1-F6EECF244321}">
                <p14:modId xmlns:p14="http://schemas.microsoft.com/office/powerpoint/2010/main" val="816392638"/>
              </p:ext>
            </p:extLst>
          </p:nvPr>
        </p:nvGraphicFramePr>
        <p:xfrm>
          <a:off x="3196517" y="4147432"/>
          <a:ext cx="2454275" cy="522287"/>
        </p:xfrm>
        <a:graphic>
          <a:graphicData uri="http://schemas.openxmlformats.org/presentationml/2006/ole">
            <mc:AlternateContent xmlns:mc="http://schemas.openxmlformats.org/markup-compatibility/2006">
              <mc:Choice xmlns:v="urn:schemas-microsoft-com:vml" Requires="v">
                <p:oleObj name="Equation" r:id="rId9" imgW="1015920" imgH="215640" progId="Equation.DSMT4">
                  <p:embed/>
                </p:oleObj>
              </mc:Choice>
              <mc:Fallback>
                <p:oleObj name="Equation" r:id="rId9" imgW="1015920" imgH="215640" progId="Equation.DSMT4">
                  <p:embed/>
                  <p:pic>
                    <p:nvPicPr>
                      <p:cNvPr id="11" name="Object 10">
                        <a:extLst>
                          <a:ext uri="{FF2B5EF4-FFF2-40B4-BE49-F238E27FC236}">
                            <a16:creationId xmlns:a16="http://schemas.microsoft.com/office/drawing/2014/main" id="{F3A934D4-9020-4226-BA5A-D6F421913ACE}"/>
                          </a:ext>
                        </a:extLst>
                      </p:cNvPr>
                      <p:cNvPicPr/>
                      <p:nvPr/>
                    </p:nvPicPr>
                    <p:blipFill>
                      <a:blip r:embed="rId10"/>
                      <a:stretch>
                        <a:fillRect/>
                      </a:stretch>
                    </p:blipFill>
                    <p:spPr>
                      <a:xfrm>
                        <a:off x="3196517" y="4147432"/>
                        <a:ext cx="2454275" cy="522287"/>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21595A63-E135-41B8-939E-4938869B4C2F}"/>
              </a:ext>
            </a:extLst>
          </p:cNvPr>
          <p:cNvGraphicFramePr>
            <a:graphicFrameLocks noChangeAspect="1"/>
          </p:cNvGraphicFramePr>
          <p:nvPr>
            <p:extLst>
              <p:ext uri="{D42A27DB-BD31-4B8C-83A1-F6EECF244321}">
                <p14:modId xmlns:p14="http://schemas.microsoft.com/office/powerpoint/2010/main" val="456944572"/>
              </p:ext>
            </p:extLst>
          </p:nvPr>
        </p:nvGraphicFramePr>
        <p:xfrm>
          <a:off x="2146914" y="4625976"/>
          <a:ext cx="1963737" cy="458788"/>
        </p:xfrm>
        <a:graphic>
          <a:graphicData uri="http://schemas.openxmlformats.org/presentationml/2006/ole">
            <mc:AlternateContent xmlns:mc="http://schemas.openxmlformats.org/markup-compatibility/2006">
              <mc:Choice xmlns:v="urn:schemas-microsoft-com:vml" Requires="v">
                <p:oleObj name="Equation" r:id="rId11" imgW="812520" imgH="190440" progId="Equation.DSMT4">
                  <p:embed/>
                </p:oleObj>
              </mc:Choice>
              <mc:Fallback>
                <p:oleObj name="Equation" r:id="rId11" imgW="812520" imgH="190440" progId="Equation.DSMT4">
                  <p:embed/>
                  <p:pic>
                    <p:nvPicPr>
                      <p:cNvPr id="12" name="Object 11">
                        <a:extLst>
                          <a:ext uri="{FF2B5EF4-FFF2-40B4-BE49-F238E27FC236}">
                            <a16:creationId xmlns:a16="http://schemas.microsoft.com/office/drawing/2014/main" id="{A8B7A300-48E2-4266-9BBE-7F4D656D642C}"/>
                          </a:ext>
                        </a:extLst>
                      </p:cNvPr>
                      <p:cNvPicPr/>
                      <p:nvPr/>
                    </p:nvPicPr>
                    <p:blipFill>
                      <a:blip r:embed="rId12"/>
                      <a:stretch>
                        <a:fillRect/>
                      </a:stretch>
                    </p:blipFill>
                    <p:spPr>
                      <a:xfrm>
                        <a:off x="2146914" y="4625976"/>
                        <a:ext cx="1963737" cy="458788"/>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52738196-0790-4C2B-AA65-D4257965778D}"/>
              </a:ext>
            </a:extLst>
          </p:cNvPr>
          <p:cNvGraphicFramePr>
            <a:graphicFrameLocks noChangeAspect="1"/>
          </p:cNvGraphicFramePr>
          <p:nvPr>
            <p:extLst>
              <p:ext uri="{D42A27DB-BD31-4B8C-83A1-F6EECF244321}">
                <p14:modId xmlns:p14="http://schemas.microsoft.com/office/powerpoint/2010/main" val="2363951723"/>
              </p:ext>
            </p:extLst>
          </p:nvPr>
        </p:nvGraphicFramePr>
        <p:xfrm>
          <a:off x="3764047" y="5462148"/>
          <a:ext cx="1319213" cy="581025"/>
        </p:xfrm>
        <a:graphic>
          <a:graphicData uri="http://schemas.openxmlformats.org/presentationml/2006/ole">
            <mc:AlternateContent xmlns:mc="http://schemas.openxmlformats.org/markup-compatibility/2006">
              <mc:Choice xmlns:v="urn:schemas-microsoft-com:vml" Requires="v">
                <p:oleObj name="Equation" r:id="rId13" imgW="545760" imgH="241200" progId="Equation.DSMT4">
                  <p:embed/>
                </p:oleObj>
              </mc:Choice>
              <mc:Fallback>
                <p:oleObj name="Equation" r:id="rId13" imgW="545760" imgH="241200" progId="Equation.DSMT4">
                  <p:embed/>
                  <p:pic>
                    <p:nvPicPr>
                      <p:cNvPr id="13" name="Object 12">
                        <a:extLst>
                          <a:ext uri="{FF2B5EF4-FFF2-40B4-BE49-F238E27FC236}">
                            <a16:creationId xmlns:a16="http://schemas.microsoft.com/office/drawing/2014/main" id="{21595A63-E135-41B8-939E-4938869B4C2F}"/>
                          </a:ext>
                        </a:extLst>
                      </p:cNvPr>
                      <p:cNvPicPr/>
                      <p:nvPr/>
                    </p:nvPicPr>
                    <p:blipFill>
                      <a:blip r:embed="rId14"/>
                      <a:stretch>
                        <a:fillRect/>
                      </a:stretch>
                    </p:blipFill>
                    <p:spPr>
                      <a:xfrm>
                        <a:off x="3764047" y="5462148"/>
                        <a:ext cx="1319213" cy="581025"/>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B5017157-7E95-4433-A988-8344240DAF59}"/>
              </a:ext>
            </a:extLst>
          </p:cNvPr>
          <p:cNvGraphicFramePr>
            <a:graphicFrameLocks noChangeAspect="1"/>
          </p:cNvGraphicFramePr>
          <p:nvPr>
            <p:extLst>
              <p:ext uri="{D42A27DB-BD31-4B8C-83A1-F6EECF244321}">
                <p14:modId xmlns:p14="http://schemas.microsoft.com/office/powerpoint/2010/main" val="4080191106"/>
              </p:ext>
            </p:extLst>
          </p:nvPr>
        </p:nvGraphicFramePr>
        <p:xfrm>
          <a:off x="4873071" y="4977911"/>
          <a:ext cx="391103" cy="417079"/>
        </p:xfrm>
        <a:graphic>
          <a:graphicData uri="http://schemas.openxmlformats.org/presentationml/2006/ole">
            <mc:AlternateContent xmlns:mc="http://schemas.openxmlformats.org/markup-compatibility/2006">
              <mc:Choice xmlns:v="urn:schemas-microsoft-com:vml" Requires="v">
                <p:oleObj name="Equation" r:id="rId15" imgW="177480" imgH="190440" progId="Equation.DSMT4">
                  <p:embed/>
                </p:oleObj>
              </mc:Choice>
              <mc:Fallback>
                <p:oleObj name="Equation" r:id="rId15" imgW="177480" imgH="190440" progId="Equation.DSMT4">
                  <p:embed/>
                  <p:pic>
                    <p:nvPicPr>
                      <p:cNvPr id="13" name="Object 12">
                        <a:extLst>
                          <a:ext uri="{FF2B5EF4-FFF2-40B4-BE49-F238E27FC236}">
                            <a16:creationId xmlns:a16="http://schemas.microsoft.com/office/drawing/2014/main" id="{21595A63-E135-41B8-939E-4938869B4C2F}"/>
                          </a:ext>
                        </a:extLst>
                      </p:cNvPr>
                      <p:cNvPicPr/>
                      <p:nvPr/>
                    </p:nvPicPr>
                    <p:blipFill>
                      <a:blip r:embed="rId16"/>
                      <a:stretch>
                        <a:fillRect/>
                      </a:stretch>
                    </p:blipFill>
                    <p:spPr>
                      <a:xfrm>
                        <a:off x="4873071" y="4977911"/>
                        <a:ext cx="391103" cy="417079"/>
                      </a:xfrm>
                      <a:prstGeom prst="rect">
                        <a:avLst/>
                      </a:prstGeom>
                    </p:spPr>
                  </p:pic>
                </p:oleObj>
              </mc:Fallback>
            </mc:AlternateContent>
          </a:graphicData>
        </a:graphic>
      </p:graphicFrame>
      <p:pic>
        <p:nvPicPr>
          <p:cNvPr id="16" name="Audio 15">
            <a:hlinkClick r:id="" action="ppaction://media"/>
            <a:extLst>
              <a:ext uri="{FF2B5EF4-FFF2-40B4-BE49-F238E27FC236}">
                <a16:creationId xmlns:a16="http://schemas.microsoft.com/office/drawing/2014/main" id="{1E3EB6B7-8159-4013-BB0A-BED79582F10C}"/>
              </a:ext>
            </a:extLst>
          </p:cNvPr>
          <p:cNvPicPr>
            <a:picLocks noChangeAspect="1"/>
          </p:cNvPicPr>
          <p:nvPr>
            <a:audioFile r:link="rId3"/>
            <p:extLst>
              <p:ext uri="{DAA4B4D4-6D71-4841-9C94-3DE7FCFB9230}">
                <p14:media xmlns:p14="http://schemas.microsoft.com/office/powerpoint/2010/main" r:embed="rId2"/>
              </p:ext>
            </p:extLst>
          </p:nvPr>
        </p:nvPicPr>
        <p:blipFill>
          <a:blip r:embed="rId1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73689950"/>
      </p:ext>
    </p:extLst>
  </p:cSld>
  <p:clrMapOvr>
    <a:masterClrMapping/>
  </p:clrMapOvr>
  <mc:AlternateContent xmlns:mc="http://schemas.openxmlformats.org/markup-compatibility/2006">
    <mc:Choice xmlns:p14="http://schemas.microsoft.com/office/powerpoint/2010/main" Requires="p14">
      <p:transition spd="slow" p14:dur="2000" advTm="82773"/>
    </mc:Choice>
    <mc:Fallback>
      <p:transition spd="slow" advTm="827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1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 representation of a plane</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For example, consider the plane described by:</a:t>
            </a:r>
          </a:p>
          <a:p>
            <a:endParaRPr lang="en-US" dirty="0"/>
          </a:p>
          <a:p>
            <a:endParaRPr lang="en-US" dirty="0"/>
          </a:p>
          <a:p>
            <a:endParaRPr lang="en-US" dirty="0"/>
          </a:p>
          <a:p>
            <a:pPr lvl="1"/>
            <a:r>
              <a:rPr lang="en-US" dirty="0"/>
              <a:t>First, normalize the vector </a:t>
            </a:r>
            <a:r>
              <a:rPr lang="en-US" b="1" dirty="0"/>
              <a:t>v</a:t>
            </a:r>
            <a:r>
              <a:rPr lang="en-US" baseline="-25000" dirty="0"/>
              <a:t>1</a:t>
            </a:r>
            <a:r>
              <a:rPr lang="en-US" dirty="0"/>
              <a:t>:</a:t>
            </a:r>
          </a:p>
          <a:p>
            <a:pPr lvl="1"/>
            <a:endParaRPr lang="en-US" dirty="0"/>
          </a:p>
          <a:p>
            <a:pPr lvl="1"/>
            <a:endParaRPr lang="en-US" dirty="0"/>
          </a:p>
          <a:p>
            <a:pPr lvl="1"/>
            <a:endParaRPr lang="en-US" dirty="0"/>
          </a:p>
          <a:p>
            <a:pPr lvl="1"/>
            <a:r>
              <a:rPr lang="en-US" dirty="0"/>
              <a:t>Next, subtract off the projection of </a:t>
            </a:r>
            <a:r>
              <a:rPr lang="en-US" b="1" dirty="0"/>
              <a:t>v</a:t>
            </a:r>
            <a:r>
              <a:rPr lang="en-US" baseline="-25000" dirty="0"/>
              <a:t>2</a:t>
            </a:r>
            <a:r>
              <a:rPr lang="en-US" dirty="0"/>
              <a:t> onto       and then normalize  </a:t>
            </a:r>
          </a:p>
          <a:p>
            <a:pPr lvl="1"/>
            <a:endParaRPr lang="en-US" dirty="0"/>
          </a:p>
        </p:txBody>
      </p:sp>
      <p:sp>
        <p:nvSpPr>
          <p:cNvPr id="4" name="Footer Placeholder 3"/>
          <p:cNvSpPr>
            <a:spLocks noGrp="1"/>
          </p:cNvSpPr>
          <p:nvPr>
            <p:ph type="ftr" sz="quarter" idx="11"/>
          </p:nvPr>
        </p:nvSpPr>
        <p:spPr/>
        <p:txBody>
          <a:bodyPr/>
          <a:lstStyle/>
          <a:p>
            <a:r>
              <a:rPr lang="en-US"/>
              <a:t>The vector representation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5" name="Object 4">
            <a:extLst>
              <a:ext uri="{FF2B5EF4-FFF2-40B4-BE49-F238E27FC236}">
                <a16:creationId xmlns:a16="http://schemas.microsoft.com/office/drawing/2014/main" id="{278034DD-063C-4B87-8F83-3E78A5F4C144}"/>
              </a:ext>
            </a:extLst>
          </p:cNvPr>
          <p:cNvGraphicFramePr>
            <a:graphicFrameLocks noChangeAspect="1"/>
          </p:cNvGraphicFramePr>
          <p:nvPr>
            <p:extLst>
              <p:ext uri="{D42A27DB-BD31-4B8C-83A1-F6EECF244321}">
                <p14:modId xmlns:p14="http://schemas.microsoft.com/office/powerpoint/2010/main" val="63671016"/>
              </p:ext>
            </p:extLst>
          </p:nvPr>
        </p:nvGraphicFramePr>
        <p:xfrm>
          <a:off x="3095625" y="2028825"/>
          <a:ext cx="2757488" cy="1079500"/>
        </p:xfrm>
        <a:graphic>
          <a:graphicData uri="http://schemas.openxmlformats.org/presentationml/2006/ole">
            <mc:AlternateContent xmlns:mc="http://schemas.openxmlformats.org/markup-compatibility/2006">
              <mc:Choice xmlns:v="urn:schemas-microsoft-com:vml" Requires="v">
                <p:oleObj name="Equation" r:id="rId5" imgW="1523880" imgH="596880" progId="Equation.DSMT4">
                  <p:embed/>
                </p:oleObj>
              </mc:Choice>
              <mc:Fallback>
                <p:oleObj name="Equation" r:id="rId5" imgW="1523880" imgH="596880" progId="Equation.DSMT4">
                  <p:embed/>
                  <p:pic>
                    <p:nvPicPr>
                      <p:cNvPr id="5" name="Object 4">
                        <a:extLst>
                          <a:ext uri="{FF2B5EF4-FFF2-40B4-BE49-F238E27FC236}">
                            <a16:creationId xmlns:a16="http://schemas.microsoft.com/office/drawing/2014/main" id="{278034DD-063C-4B87-8F83-3E78A5F4C144}"/>
                          </a:ext>
                        </a:extLst>
                      </p:cNvPr>
                      <p:cNvPicPr/>
                      <p:nvPr/>
                    </p:nvPicPr>
                    <p:blipFill>
                      <a:blip r:embed="rId6"/>
                      <a:stretch>
                        <a:fillRect/>
                      </a:stretch>
                    </p:blipFill>
                    <p:spPr>
                      <a:xfrm>
                        <a:off x="3095625" y="2028825"/>
                        <a:ext cx="2757488" cy="107950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E7F1ECDC-4A85-4AAD-8A33-A0DB1AA40CCC}"/>
              </a:ext>
            </a:extLst>
          </p:cNvPr>
          <p:cNvGraphicFramePr>
            <a:graphicFrameLocks noChangeAspect="1"/>
          </p:cNvGraphicFramePr>
          <p:nvPr>
            <p:extLst>
              <p:ext uri="{D42A27DB-BD31-4B8C-83A1-F6EECF244321}">
                <p14:modId xmlns:p14="http://schemas.microsoft.com/office/powerpoint/2010/main" val="3640940146"/>
              </p:ext>
            </p:extLst>
          </p:nvPr>
        </p:nvGraphicFramePr>
        <p:xfrm>
          <a:off x="3814128" y="3628319"/>
          <a:ext cx="1515745" cy="1187450"/>
        </p:xfrm>
        <a:graphic>
          <a:graphicData uri="http://schemas.openxmlformats.org/presentationml/2006/ole">
            <mc:AlternateContent xmlns:mc="http://schemas.openxmlformats.org/markup-compatibility/2006">
              <mc:Choice xmlns:v="urn:schemas-microsoft-com:vml" Requires="v">
                <p:oleObj name="Equation" r:id="rId7" imgW="761760" imgH="596880" progId="Equation.DSMT4">
                  <p:embed/>
                </p:oleObj>
              </mc:Choice>
              <mc:Fallback>
                <p:oleObj name="Equation" r:id="rId7" imgW="761760" imgH="596880" progId="Equation.DSMT4">
                  <p:embed/>
                  <p:pic>
                    <p:nvPicPr>
                      <p:cNvPr id="5" name="Object 4">
                        <a:extLst>
                          <a:ext uri="{FF2B5EF4-FFF2-40B4-BE49-F238E27FC236}">
                            <a16:creationId xmlns:a16="http://schemas.microsoft.com/office/drawing/2014/main" id="{278034DD-063C-4B87-8F83-3E78A5F4C144}"/>
                          </a:ext>
                        </a:extLst>
                      </p:cNvPr>
                      <p:cNvPicPr/>
                      <p:nvPr/>
                    </p:nvPicPr>
                    <p:blipFill>
                      <a:blip r:embed="rId8"/>
                      <a:stretch>
                        <a:fillRect/>
                      </a:stretch>
                    </p:blipFill>
                    <p:spPr>
                      <a:xfrm>
                        <a:off x="3814128" y="3628319"/>
                        <a:ext cx="1515745" cy="1187450"/>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1BA11D74-F119-4F53-A5D4-13C9F39631C1}"/>
              </a:ext>
            </a:extLst>
          </p:cNvPr>
          <p:cNvGraphicFramePr>
            <a:graphicFrameLocks noChangeAspect="1"/>
          </p:cNvGraphicFramePr>
          <p:nvPr>
            <p:extLst>
              <p:ext uri="{D42A27DB-BD31-4B8C-83A1-F6EECF244321}">
                <p14:modId xmlns:p14="http://schemas.microsoft.com/office/powerpoint/2010/main" val="4141740292"/>
              </p:ext>
            </p:extLst>
          </p:nvPr>
        </p:nvGraphicFramePr>
        <p:xfrm>
          <a:off x="6103321" y="4776769"/>
          <a:ext cx="333533" cy="415608"/>
        </p:xfrm>
        <a:graphic>
          <a:graphicData uri="http://schemas.openxmlformats.org/presentationml/2006/ole">
            <mc:AlternateContent xmlns:mc="http://schemas.openxmlformats.org/markup-compatibility/2006">
              <mc:Choice xmlns:v="urn:schemas-microsoft-com:vml" Requires="v">
                <p:oleObj name="Equation" r:id="rId9" imgW="152280" imgH="190440" progId="Equation.DSMT4">
                  <p:embed/>
                </p:oleObj>
              </mc:Choice>
              <mc:Fallback>
                <p:oleObj name="Equation" r:id="rId9" imgW="152280" imgH="190440" progId="Equation.DSMT4">
                  <p:embed/>
                  <p:pic>
                    <p:nvPicPr>
                      <p:cNvPr id="9" name="Object 8">
                        <a:extLst>
                          <a:ext uri="{FF2B5EF4-FFF2-40B4-BE49-F238E27FC236}">
                            <a16:creationId xmlns:a16="http://schemas.microsoft.com/office/drawing/2014/main" id="{E7F1ECDC-4A85-4AAD-8A33-A0DB1AA40CCC}"/>
                          </a:ext>
                        </a:extLst>
                      </p:cNvPr>
                      <p:cNvPicPr/>
                      <p:nvPr/>
                    </p:nvPicPr>
                    <p:blipFill>
                      <a:blip r:embed="rId10"/>
                      <a:stretch>
                        <a:fillRect/>
                      </a:stretch>
                    </p:blipFill>
                    <p:spPr>
                      <a:xfrm>
                        <a:off x="6103321" y="4776769"/>
                        <a:ext cx="333533" cy="415608"/>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1D671A4C-8A34-4695-ABF4-D3FA28355A1A}"/>
              </a:ext>
            </a:extLst>
          </p:cNvPr>
          <p:cNvGraphicFramePr>
            <a:graphicFrameLocks noChangeAspect="1"/>
          </p:cNvGraphicFramePr>
          <p:nvPr>
            <p:extLst>
              <p:ext uri="{D42A27DB-BD31-4B8C-83A1-F6EECF244321}">
                <p14:modId xmlns:p14="http://schemas.microsoft.com/office/powerpoint/2010/main" val="2360354048"/>
              </p:ext>
            </p:extLst>
          </p:nvPr>
        </p:nvGraphicFramePr>
        <p:xfrm>
          <a:off x="1546575" y="5317418"/>
          <a:ext cx="3159125" cy="1189038"/>
        </p:xfrm>
        <a:graphic>
          <a:graphicData uri="http://schemas.openxmlformats.org/presentationml/2006/ole">
            <mc:AlternateContent xmlns:mc="http://schemas.openxmlformats.org/markup-compatibility/2006">
              <mc:Choice xmlns:v="urn:schemas-microsoft-com:vml" Requires="v">
                <p:oleObj name="Equation" r:id="rId11" imgW="1587240" imgH="596880" progId="Equation.DSMT4">
                  <p:embed/>
                </p:oleObj>
              </mc:Choice>
              <mc:Fallback>
                <p:oleObj name="Equation" r:id="rId11" imgW="1587240" imgH="596880" progId="Equation.DSMT4">
                  <p:embed/>
                  <p:pic>
                    <p:nvPicPr>
                      <p:cNvPr id="9" name="Object 8">
                        <a:extLst>
                          <a:ext uri="{FF2B5EF4-FFF2-40B4-BE49-F238E27FC236}">
                            <a16:creationId xmlns:a16="http://schemas.microsoft.com/office/drawing/2014/main" id="{E7F1ECDC-4A85-4AAD-8A33-A0DB1AA40CCC}"/>
                          </a:ext>
                        </a:extLst>
                      </p:cNvPr>
                      <p:cNvPicPr/>
                      <p:nvPr/>
                    </p:nvPicPr>
                    <p:blipFill>
                      <a:blip r:embed="rId12"/>
                      <a:stretch>
                        <a:fillRect/>
                      </a:stretch>
                    </p:blipFill>
                    <p:spPr>
                      <a:xfrm>
                        <a:off x="1546575" y="5317418"/>
                        <a:ext cx="3159125" cy="1189038"/>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46EB7626-FA09-4C18-A809-068CFEA88C7A}"/>
              </a:ext>
            </a:extLst>
          </p:cNvPr>
          <p:cNvGraphicFramePr>
            <a:graphicFrameLocks noChangeAspect="1"/>
          </p:cNvGraphicFramePr>
          <p:nvPr>
            <p:extLst>
              <p:ext uri="{D42A27DB-BD31-4B8C-83A1-F6EECF244321}">
                <p14:modId xmlns:p14="http://schemas.microsoft.com/office/powerpoint/2010/main" val="3346725399"/>
              </p:ext>
            </p:extLst>
          </p:nvPr>
        </p:nvGraphicFramePr>
        <p:xfrm>
          <a:off x="5000800" y="5317418"/>
          <a:ext cx="1543050" cy="1189038"/>
        </p:xfrm>
        <a:graphic>
          <a:graphicData uri="http://schemas.openxmlformats.org/presentationml/2006/ole">
            <mc:AlternateContent xmlns:mc="http://schemas.openxmlformats.org/markup-compatibility/2006">
              <mc:Choice xmlns:v="urn:schemas-microsoft-com:vml" Requires="v">
                <p:oleObj name="Equation" r:id="rId13" imgW="774360" imgH="596880" progId="Equation.DSMT4">
                  <p:embed/>
                </p:oleObj>
              </mc:Choice>
              <mc:Fallback>
                <p:oleObj name="Equation" r:id="rId13" imgW="774360" imgH="596880" progId="Equation.DSMT4">
                  <p:embed/>
                  <p:pic>
                    <p:nvPicPr>
                      <p:cNvPr id="14" name="Object 13">
                        <a:extLst>
                          <a:ext uri="{FF2B5EF4-FFF2-40B4-BE49-F238E27FC236}">
                            <a16:creationId xmlns:a16="http://schemas.microsoft.com/office/drawing/2014/main" id="{1D671A4C-8A34-4695-ABF4-D3FA28355A1A}"/>
                          </a:ext>
                        </a:extLst>
                      </p:cNvPr>
                      <p:cNvPicPr/>
                      <p:nvPr/>
                    </p:nvPicPr>
                    <p:blipFill>
                      <a:blip r:embed="rId14"/>
                      <a:stretch>
                        <a:fillRect/>
                      </a:stretch>
                    </p:blipFill>
                    <p:spPr>
                      <a:xfrm>
                        <a:off x="5000800" y="5317418"/>
                        <a:ext cx="1543050" cy="1189038"/>
                      </a:xfrm>
                      <a:prstGeom prst="rect">
                        <a:avLst/>
                      </a:prstGeom>
                    </p:spPr>
                  </p:pic>
                </p:oleObj>
              </mc:Fallback>
            </mc:AlternateContent>
          </a:graphicData>
        </a:graphic>
      </p:graphicFrame>
      <p:pic>
        <p:nvPicPr>
          <p:cNvPr id="16" name="Audio 15">
            <a:hlinkClick r:id="" action="ppaction://media"/>
            <a:extLst>
              <a:ext uri="{FF2B5EF4-FFF2-40B4-BE49-F238E27FC236}">
                <a16:creationId xmlns:a16="http://schemas.microsoft.com/office/drawing/2014/main" id="{8668E594-EF09-4784-A7E9-7C40BAFFCBB4}"/>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280057515"/>
      </p:ext>
    </p:extLst>
  </p:cSld>
  <p:clrMapOvr>
    <a:masterClrMapping/>
  </p:clrMapOvr>
  <mc:AlternateContent xmlns:mc="http://schemas.openxmlformats.org/markup-compatibility/2006">
    <mc:Choice xmlns:p14="http://schemas.microsoft.com/office/powerpoint/2010/main" Requires="p14">
      <p:transition spd="slow" p14:dur="2000" advTm="83703"/>
    </mc:Choice>
    <mc:Fallback>
      <p:transition spd="slow" advTm="837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 representation of a plane</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We now have a representation of the plane:</a:t>
            </a:r>
          </a:p>
          <a:p>
            <a:endParaRPr lang="en-US" dirty="0"/>
          </a:p>
          <a:p>
            <a:endParaRPr lang="en-US" dirty="0"/>
          </a:p>
          <a:p>
            <a:endParaRPr lang="en-US" dirty="0"/>
          </a:p>
          <a:p>
            <a:pPr lvl="1"/>
            <a:r>
              <a:rPr lang="en-US" dirty="0"/>
              <a:t>However, </a:t>
            </a:r>
            <a:r>
              <a:rPr lang="en-US" b="1" dirty="0"/>
              <a:t>u</a:t>
            </a:r>
            <a:r>
              <a:rPr lang="en-US" dirty="0"/>
              <a:t> is not perpendicular to that plane</a:t>
            </a:r>
          </a:p>
          <a:p>
            <a:pPr lvl="2"/>
            <a:r>
              <a:rPr lang="en-US" dirty="0"/>
              <a:t>We must subtract from </a:t>
            </a:r>
            <a:r>
              <a:rPr lang="en-US" b="1" dirty="0"/>
              <a:t>u</a:t>
            </a:r>
            <a:r>
              <a:rPr lang="en-US" dirty="0"/>
              <a:t> the projection onto both       and  </a:t>
            </a:r>
          </a:p>
          <a:p>
            <a:pPr lvl="1"/>
            <a:endParaRPr lang="en-US" dirty="0"/>
          </a:p>
          <a:p>
            <a:pPr lvl="1"/>
            <a:endParaRPr lang="en-US" dirty="0"/>
          </a:p>
          <a:p>
            <a:pPr lvl="1"/>
            <a:endParaRPr lang="en-US" dirty="0"/>
          </a:p>
          <a:p>
            <a:pPr lvl="1"/>
            <a:endParaRPr lang="en-US" dirty="0"/>
          </a:p>
        </p:txBody>
      </p:sp>
      <p:sp>
        <p:nvSpPr>
          <p:cNvPr id="4" name="Footer Placeholder 3"/>
          <p:cNvSpPr>
            <a:spLocks noGrp="1"/>
          </p:cNvSpPr>
          <p:nvPr>
            <p:ph type="ftr" sz="quarter" idx="11"/>
          </p:nvPr>
        </p:nvSpPr>
        <p:spPr/>
        <p:txBody>
          <a:bodyPr/>
          <a:lstStyle/>
          <a:p>
            <a:r>
              <a:rPr lang="en-US"/>
              <a:t>The vector representation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5" name="Object 4">
            <a:extLst>
              <a:ext uri="{FF2B5EF4-FFF2-40B4-BE49-F238E27FC236}">
                <a16:creationId xmlns:a16="http://schemas.microsoft.com/office/drawing/2014/main" id="{278034DD-063C-4B87-8F83-3E78A5F4C144}"/>
              </a:ext>
            </a:extLst>
          </p:cNvPr>
          <p:cNvGraphicFramePr>
            <a:graphicFrameLocks noChangeAspect="1"/>
          </p:cNvGraphicFramePr>
          <p:nvPr>
            <p:extLst>
              <p:ext uri="{D42A27DB-BD31-4B8C-83A1-F6EECF244321}">
                <p14:modId xmlns:p14="http://schemas.microsoft.com/office/powerpoint/2010/main" val="3733756481"/>
              </p:ext>
            </p:extLst>
          </p:nvPr>
        </p:nvGraphicFramePr>
        <p:xfrm>
          <a:off x="2970213" y="2028825"/>
          <a:ext cx="3008312" cy="1079500"/>
        </p:xfrm>
        <a:graphic>
          <a:graphicData uri="http://schemas.openxmlformats.org/presentationml/2006/ole">
            <mc:AlternateContent xmlns:mc="http://schemas.openxmlformats.org/markup-compatibility/2006">
              <mc:Choice xmlns:v="urn:schemas-microsoft-com:vml" Requires="v">
                <p:oleObj name="Equation" r:id="rId5" imgW="1663560" imgH="596880" progId="Equation.DSMT4">
                  <p:embed/>
                </p:oleObj>
              </mc:Choice>
              <mc:Fallback>
                <p:oleObj name="Equation" r:id="rId5" imgW="1663560" imgH="596880" progId="Equation.DSMT4">
                  <p:embed/>
                  <p:pic>
                    <p:nvPicPr>
                      <p:cNvPr id="5" name="Object 4">
                        <a:extLst>
                          <a:ext uri="{FF2B5EF4-FFF2-40B4-BE49-F238E27FC236}">
                            <a16:creationId xmlns:a16="http://schemas.microsoft.com/office/drawing/2014/main" id="{278034DD-063C-4B87-8F83-3E78A5F4C144}"/>
                          </a:ext>
                        </a:extLst>
                      </p:cNvPr>
                      <p:cNvPicPr/>
                      <p:nvPr/>
                    </p:nvPicPr>
                    <p:blipFill>
                      <a:blip r:embed="rId6"/>
                      <a:stretch>
                        <a:fillRect/>
                      </a:stretch>
                    </p:blipFill>
                    <p:spPr>
                      <a:xfrm>
                        <a:off x="2970213" y="2028825"/>
                        <a:ext cx="3008312" cy="107950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E7F1ECDC-4A85-4AAD-8A33-A0DB1AA40CCC}"/>
              </a:ext>
            </a:extLst>
          </p:cNvPr>
          <p:cNvGraphicFramePr>
            <a:graphicFrameLocks noChangeAspect="1"/>
          </p:cNvGraphicFramePr>
          <p:nvPr>
            <p:extLst>
              <p:ext uri="{D42A27DB-BD31-4B8C-83A1-F6EECF244321}">
                <p14:modId xmlns:p14="http://schemas.microsoft.com/office/powerpoint/2010/main" val="2571447650"/>
              </p:ext>
            </p:extLst>
          </p:nvPr>
        </p:nvGraphicFramePr>
        <p:xfrm>
          <a:off x="7117999" y="3628319"/>
          <a:ext cx="301625" cy="379412"/>
        </p:xfrm>
        <a:graphic>
          <a:graphicData uri="http://schemas.openxmlformats.org/presentationml/2006/ole">
            <mc:AlternateContent xmlns:mc="http://schemas.openxmlformats.org/markup-compatibility/2006">
              <mc:Choice xmlns:v="urn:schemas-microsoft-com:vml" Requires="v">
                <p:oleObj name="Equation" r:id="rId7" imgW="152280" imgH="190440" progId="Equation.DSMT4">
                  <p:embed/>
                </p:oleObj>
              </mc:Choice>
              <mc:Fallback>
                <p:oleObj name="Equation" r:id="rId7" imgW="152280" imgH="190440" progId="Equation.DSMT4">
                  <p:embed/>
                  <p:pic>
                    <p:nvPicPr>
                      <p:cNvPr id="9" name="Object 8">
                        <a:extLst>
                          <a:ext uri="{FF2B5EF4-FFF2-40B4-BE49-F238E27FC236}">
                            <a16:creationId xmlns:a16="http://schemas.microsoft.com/office/drawing/2014/main" id="{E7F1ECDC-4A85-4AAD-8A33-A0DB1AA40CCC}"/>
                          </a:ext>
                        </a:extLst>
                      </p:cNvPr>
                      <p:cNvPicPr/>
                      <p:nvPr/>
                    </p:nvPicPr>
                    <p:blipFill>
                      <a:blip r:embed="rId8"/>
                      <a:stretch>
                        <a:fillRect/>
                      </a:stretch>
                    </p:blipFill>
                    <p:spPr>
                      <a:xfrm>
                        <a:off x="7117999" y="3628319"/>
                        <a:ext cx="301625" cy="379412"/>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1D671A4C-8A34-4695-ABF4-D3FA28355A1A}"/>
              </a:ext>
            </a:extLst>
          </p:cNvPr>
          <p:cNvGraphicFramePr>
            <a:graphicFrameLocks noChangeAspect="1"/>
          </p:cNvGraphicFramePr>
          <p:nvPr>
            <p:extLst>
              <p:ext uri="{D42A27DB-BD31-4B8C-83A1-F6EECF244321}">
                <p14:modId xmlns:p14="http://schemas.microsoft.com/office/powerpoint/2010/main" val="2474334244"/>
              </p:ext>
            </p:extLst>
          </p:nvPr>
        </p:nvGraphicFramePr>
        <p:xfrm>
          <a:off x="2968625" y="4164013"/>
          <a:ext cx="3208338" cy="1189037"/>
        </p:xfrm>
        <a:graphic>
          <a:graphicData uri="http://schemas.openxmlformats.org/presentationml/2006/ole">
            <mc:AlternateContent xmlns:mc="http://schemas.openxmlformats.org/markup-compatibility/2006">
              <mc:Choice xmlns:v="urn:schemas-microsoft-com:vml" Requires="v">
                <p:oleObj name="Equation" r:id="rId9" imgW="1612800" imgH="596880" progId="Equation.DSMT4">
                  <p:embed/>
                </p:oleObj>
              </mc:Choice>
              <mc:Fallback>
                <p:oleObj name="Equation" r:id="rId9" imgW="1612800" imgH="596880" progId="Equation.DSMT4">
                  <p:embed/>
                  <p:pic>
                    <p:nvPicPr>
                      <p:cNvPr id="14" name="Object 13">
                        <a:extLst>
                          <a:ext uri="{FF2B5EF4-FFF2-40B4-BE49-F238E27FC236}">
                            <a16:creationId xmlns:a16="http://schemas.microsoft.com/office/drawing/2014/main" id="{1D671A4C-8A34-4695-ABF4-D3FA28355A1A}"/>
                          </a:ext>
                        </a:extLst>
                      </p:cNvPr>
                      <p:cNvPicPr/>
                      <p:nvPr/>
                    </p:nvPicPr>
                    <p:blipFill>
                      <a:blip r:embed="rId10"/>
                      <a:stretch>
                        <a:fillRect/>
                      </a:stretch>
                    </p:blipFill>
                    <p:spPr>
                      <a:xfrm>
                        <a:off x="2968625" y="4164013"/>
                        <a:ext cx="3208338" cy="1189037"/>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7D4427A3-F1C2-4BE8-95C0-1B510594B9F3}"/>
              </a:ext>
            </a:extLst>
          </p:cNvPr>
          <p:cNvGraphicFramePr>
            <a:graphicFrameLocks noChangeAspect="1"/>
          </p:cNvGraphicFramePr>
          <p:nvPr>
            <p:extLst>
              <p:ext uri="{D42A27DB-BD31-4B8C-83A1-F6EECF244321}">
                <p14:modId xmlns:p14="http://schemas.microsoft.com/office/powerpoint/2010/main" val="458508122"/>
              </p:ext>
            </p:extLst>
          </p:nvPr>
        </p:nvGraphicFramePr>
        <p:xfrm>
          <a:off x="7922330" y="3628319"/>
          <a:ext cx="327025" cy="379413"/>
        </p:xfrm>
        <a:graphic>
          <a:graphicData uri="http://schemas.openxmlformats.org/presentationml/2006/ole">
            <mc:AlternateContent xmlns:mc="http://schemas.openxmlformats.org/markup-compatibility/2006">
              <mc:Choice xmlns:v="urn:schemas-microsoft-com:vml" Requires="v">
                <p:oleObj name="Equation" r:id="rId11" imgW="164880" imgH="190440" progId="Equation.DSMT4">
                  <p:embed/>
                </p:oleObj>
              </mc:Choice>
              <mc:Fallback>
                <p:oleObj name="Equation" r:id="rId11" imgW="164880" imgH="190440" progId="Equation.DSMT4">
                  <p:embed/>
                  <p:pic>
                    <p:nvPicPr>
                      <p:cNvPr id="9" name="Object 8">
                        <a:extLst>
                          <a:ext uri="{FF2B5EF4-FFF2-40B4-BE49-F238E27FC236}">
                            <a16:creationId xmlns:a16="http://schemas.microsoft.com/office/drawing/2014/main" id="{E7F1ECDC-4A85-4AAD-8A33-A0DB1AA40CCC}"/>
                          </a:ext>
                        </a:extLst>
                      </p:cNvPr>
                      <p:cNvPicPr/>
                      <p:nvPr/>
                    </p:nvPicPr>
                    <p:blipFill>
                      <a:blip r:embed="rId12"/>
                      <a:stretch>
                        <a:fillRect/>
                      </a:stretch>
                    </p:blipFill>
                    <p:spPr>
                      <a:xfrm>
                        <a:off x="7922330" y="3628319"/>
                        <a:ext cx="327025" cy="379413"/>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61115DC6-0357-4AEB-AB83-4B4B71519780}"/>
              </a:ext>
            </a:extLst>
          </p:cNvPr>
          <p:cNvGraphicFramePr>
            <a:graphicFrameLocks noChangeAspect="1"/>
          </p:cNvGraphicFramePr>
          <p:nvPr>
            <p:extLst>
              <p:ext uri="{D42A27DB-BD31-4B8C-83A1-F6EECF244321}">
                <p14:modId xmlns:p14="http://schemas.microsoft.com/office/powerpoint/2010/main" val="1493314452"/>
              </p:ext>
            </p:extLst>
          </p:nvPr>
        </p:nvGraphicFramePr>
        <p:xfrm>
          <a:off x="2811814" y="5500688"/>
          <a:ext cx="3159125" cy="1189037"/>
        </p:xfrm>
        <a:graphic>
          <a:graphicData uri="http://schemas.openxmlformats.org/presentationml/2006/ole">
            <mc:AlternateContent xmlns:mc="http://schemas.openxmlformats.org/markup-compatibility/2006">
              <mc:Choice xmlns:v="urn:schemas-microsoft-com:vml" Requires="v">
                <p:oleObj name="Equation" r:id="rId13" imgW="1587240" imgH="596880" progId="Equation.DSMT4">
                  <p:embed/>
                </p:oleObj>
              </mc:Choice>
              <mc:Fallback>
                <p:oleObj name="Equation" r:id="rId13" imgW="1587240" imgH="596880" progId="Equation.DSMT4">
                  <p:embed/>
                  <p:pic>
                    <p:nvPicPr>
                      <p:cNvPr id="14" name="Object 13">
                        <a:extLst>
                          <a:ext uri="{FF2B5EF4-FFF2-40B4-BE49-F238E27FC236}">
                            <a16:creationId xmlns:a16="http://schemas.microsoft.com/office/drawing/2014/main" id="{1D671A4C-8A34-4695-ABF4-D3FA28355A1A}"/>
                          </a:ext>
                        </a:extLst>
                      </p:cNvPr>
                      <p:cNvPicPr/>
                      <p:nvPr/>
                    </p:nvPicPr>
                    <p:blipFill>
                      <a:blip r:embed="rId14"/>
                      <a:stretch>
                        <a:fillRect/>
                      </a:stretch>
                    </p:blipFill>
                    <p:spPr>
                      <a:xfrm>
                        <a:off x="2811814" y="5500688"/>
                        <a:ext cx="3159125" cy="1189037"/>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24DD88D0-87C6-4B0A-97C9-DBE30C3BCF92}"/>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504534598"/>
      </p:ext>
    </p:extLst>
  </p:cSld>
  <p:clrMapOvr>
    <a:masterClrMapping/>
  </p:clrMapOvr>
  <mc:AlternateContent xmlns:mc="http://schemas.openxmlformats.org/markup-compatibility/2006">
    <mc:Choice xmlns:p14="http://schemas.microsoft.com/office/powerpoint/2010/main" Requires="p14">
      <p:transition spd="slow" p14:dur="2000" advTm="34935"/>
    </mc:Choice>
    <mc:Fallback>
      <p:transition spd="slow" advTm="349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 representation of a plane</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Thus, an ideal representation of the plane is:</a:t>
            </a:r>
          </a:p>
          <a:p>
            <a:endParaRPr lang="en-US" dirty="0"/>
          </a:p>
          <a:p>
            <a:endParaRPr lang="en-US" dirty="0"/>
          </a:p>
          <a:p>
            <a:endParaRPr lang="en-US" dirty="0"/>
          </a:p>
          <a:p>
            <a:r>
              <a:rPr lang="en-US" dirty="0"/>
              <a:t>The shortest distance to the plane from the origin is</a:t>
            </a:r>
          </a:p>
          <a:p>
            <a:endParaRPr lang="en-US" dirty="0"/>
          </a:p>
          <a:p>
            <a:endParaRPr lang="en-US" dirty="0"/>
          </a:p>
          <a:p>
            <a:endParaRPr lang="en-US" dirty="0"/>
          </a:p>
          <a:p>
            <a:pPr lvl="1"/>
            <a:endParaRPr lang="en-US" dirty="0"/>
          </a:p>
        </p:txBody>
      </p:sp>
      <p:sp>
        <p:nvSpPr>
          <p:cNvPr id="4" name="Footer Placeholder 3"/>
          <p:cNvSpPr>
            <a:spLocks noGrp="1"/>
          </p:cNvSpPr>
          <p:nvPr>
            <p:ph type="ftr" sz="quarter" idx="11"/>
          </p:nvPr>
        </p:nvSpPr>
        <p:spPr/>
        <p:txBody>
          <a:bodyPr/>
          <a:lstStyle/>
          <a:p>
            <a:r>
              <a:rPr lang="en-US"/>
              <a:t>The vector representation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5" name="Object 4">
            <a:extLst>
              <a:ext uri="{FF2B5EF4-FFF2-40B4-BE49-F238E27FC236}">
                <a16:creationId xmlns:a16="http://schemas.microsoft.com/office/drawing/2014/main" id="{278034DD-063C-4B87-8F83-3E78A5F4C144}"/>
              </a:ext>
            </a:extLst>
          </p:cNvPr>
          <p:cNvGraphicFramePr>
            <a:graphicFrameLocks noChangeAspect="1"/>
          </p:cNvGraphicFramePr>
          <p:nvPr>
            <p:extLst>
              <p:ext uri="{D42A27DB-BD31-4B8C-83A1-F6EECF244321}">
                <p14:modId xmlns:p14="http://schemas.microsoft.com/office/powerpoint/2010/main" val="1516762078"/>
              </p:ext>
            </p:extLst>
          </p:nvPr>
        </p:nvGraphicFramePr>
        <p:xfrm>
          <a:off x="2901950" y="2028825"/>
          <a:ext cx="3144838" cy="1079500"/>
        </p:xfrm>
        <a:graphic>
          <a:graphicData uri="http://schemas.openxmlformats.org/presentationml/2006/ole">
            <mc:AlternateContent xmlns:mc="http://schemas.openxmlformats.org/markup-compatibility/2006">
              <mc:Choice xmlns:v="urn:schemas-microsoft-com:vml" Requires="v">
                <p:oleObj name="Equation" r:id="rId5" imgW="1739880" imgH="596880" progId="Equation.DSMT4">
                  <p:embed/>
                </p:oleObj>
              </mc:Choice>
              <mc:Fallback>
                <p:oleObj name="Equation" r:id="rId5" imgW="1739880" imgH="596880" progId="Equation.DSMT4">
                  <p:embed/>
                  <p:pic>
                    <p:nvPicPr>
                      <p:cNvPr id="5" name="Object 4">
                        <a:extLst>
                          <a:ext uri="{FF2B5EF4-FFF2-40B4-BE49-F238E27FC236}">
                            <a16:creationId xmlns:a16="http://schemas.microsoft.com/office/drawing/2014/main" id="{278034DD-063C-4B87-8F83-3E78A5F4C144}"/>
                          </a:ext>
                        </a:extLst>
                      </p:cNvPr>
                      <p:cNvPicPr/>
                      <p:nvPr/>
                    </p:nvPicPr>
                    <p:blipFill>
                      <a:blip r:embed="rId6"/>
                      <a:stretch>
                        <a:fillRect/>
                      </a:stretch>
                    </p:blipFill>
                    <p:spPr>
                      <a:xfrm>
                        <a:off x="2901950" y="2028825"/>
                        <a:ext cx="3144838" cy="1079500"/>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2A8F9686-008C-4A8B-9ADE-CE72D35A5977}"/>
              </a:ext>
            </a:extLst>
          </p:cNvPr>
          <p:cNvGraphicFramePr>
            <a:graphicFrameLocks noChangeAspect="1"/>
          </p:cNvGraphicFramePr>
          <p:nvPr>
            <p:extLst>
              <p:ext uri="{D42A27DB-BD31-4B8C-83A1-F6EECF244321}">
                <p14:modId xmlns:p14="http://schemas.microsoft.com/office/powerpoint/2010/main" val="435479387"/>
              </p:ext>
            </p:extLst>
          </p:nvPr>
        </p:nvGraphicFramePr>
        <p:xfrm>
          <a:off x="3757643" y="3761367"/>
          <a:ext cx="1211898" cy="429578"/>
        </p:xfrm>
        <a:graphic>
          <a:graphicData uri="http://schemas.openxmlformats.org/presentationml/2006/ole">
            <mc:AlternateContent xmlns:mc="http://schemas.openxmlformats.org/markup-compatibility/2006">
              <mc:Choice xmlns:v="urn:schemas-microsoft-com:vml" Requires="v">
                <p:oleObj name="Equation" r:id="rId7" imgW="609480" imgH="215640" progId="Equation.DSMT4">
                  <p:embed/>
                </p:oleObj>
              </mc:Choice>
              <mc:Fallback>
                <p:oleObj name="Equation" r:id="rId7" imgW="609480" imgH="215640" progId="Equation.DSMT4">
                  <p:embed/>
                  <p:pic>
                    <p:nvPicPr>
                      <p:cNvPr id="5" name="Object 4">
                        <a:extLst>
                          <a:ext uri="{FF2B5EF4-FFF2-40B4-BE49-F238E27FC236}">
                            <a16:creationId xmlns:a16="http://schemas.microsoft.com/office/drawing/2014/main" id="{278034DD-063C-4B87-8F83-3E78A5F4C144}"/>
                          </a:ext>
                        </a:extLst>
                      </p:cNvPr>
                      <p:cNvPicPr/>
                      <p:nvPr/>
                    </p:nvPicPr>
                    <p:blipFill>
                      <a:blip r:embed="rId8"/>
                      <a:stretch>
                        <a:fillRect/>
                      </a:stretch>
                    </p:blipFill>
                    <p:spPr>
                      <a:xfrm>
                        <a:off x="3757643" y="3761367"/>
                        <a:ext cx="1211898" cy="429578"/>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E9291C14-F82A-4DB8-97C0-4C068FA13460}"/>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131823201"/>
      </p:ext>
    </p:extLst>
  </p:cSld>
  <p:clrMapOvr>
    <a:masterClrMapping/>
  </p:clrMapOvr>
  <mc:AlternateContent xmlns:mc="http://schemas.openxmlformats.org/markup-compatibility/2006">
    <mc:Choice xmlns:p14="http://schemas.microsoft.com/office/powerpoint/2010/main" Requires="p14">
      <p:transition spd="slow" p14:dur="2000" advTm="41206"/>
    </mc:Choice>
    <mc:Fallback>
      <p:transition spd="slow" advTm="412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Point on the plane closest to a given point</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Now, given we have                                 ,</a:t>
            </a:r>
            <a:br>
              <a:rPr lang="en-US" dirty="0"/>
            </a:br>
            <a:r>
              <a:rPr lang="en-US" dirty="0"/>
              <a:t>	what is the point on this plane closest to a vector </a:t>
            </a:r>
            <a:r>
              <a:rPr lang="en-US" b="1" dirty="0"/>
              <a:t>w</a:t>
            </a:r>
            <a:r>
              <a:rPr lang="en-US" dirty="0"/>
              <a:t>?</a:t>
            </a:r>
          </a:p>
          <a:p>
            <a:pPr lvl="1"/>
            <a:r>
              <a:rPr lang="en-US" dirty="0"/>
              <a:t>Because         is already perpendicular to the plane,</a:t>
            </a:r>
            <a:br>
              <a:rPr lang="en-US" dirty="0"/>
            </a:br>
            <a:r>
              <a:rPr lang="en-US" dirty="0"/>
              <a:t>	all we need to is project </a:t>
            </a:r>
            <a:r>
              <a:rPr lang="en-US" b="1" dirty="0"/>
              <a:t>w</a:t>
            </a:r>
            <a:r>
              <a:rPr lang="en-US" dirty="0"/>
              <a:t> onto the two basis vectors:</a:t>
            </a:r>
          </a:p>
          <a:p>
            <a:pPr lvl="1"/>
            <a:endParaRPr lang="en-US" dirty="0"/>
          </a:p>
          <a:p>
            <a:pPr lvl="1"/>
            <a:endParaRPr lang="en-US" dirty="0"/>
          </a:p>
          <a:p>
            <a:r>
              <a:rPr lang="en-US" dirty="0"/>
              <a:t>This is a more difficult problem for an arbitrary vector representation </a:t>
            </a:r>
            <a:r>
              <a:rPr lang="en-US" b="1" dirty="0">
                <a:latin typeface="Times New Roman" panose="02020603050405020304" pitchFamily="18" charset="0"/>
              </a:rPr>
              <a:t>u </a:t>
            </a:r>
            <a:r>
              <a:rPr lang="en-US" dirty="0">
                <a:latin typeface="Times New Roman" panose="02020603050405020304" pitchFamily="18" charset="0"/>
              </a:rPr>
              <a:t>+ </a:t>
            </a:r>
            <a:r>
              <a:rPr lang="en-US" i="1" dirty="0">
                <a:latin typeface="Symbol" panose="05050102010706020507" pitchFamily="18" charset="2"/>
              </a:rPr>
              <a:t>a</a:t>
            </a:r>
            <a:r>
              <a:rPr lang="en-US" b="1" dirty="0">
                <a:latin typeface="Times New Roman" panose="02020603050405020304" pitchFamily="18" charset="0"/>
              </a:rPr>
              <a:t>v</a:t>
            </a:r>
            <a:r>
              <a:rPr lang="en-US" baseline="-25000" dirty="0">
                <a:latin typeface="Times New Roman" panose="02020603050405020304" pitchFamily="18" charset="0"/>
              </a:rPr>
              <a:t>1</a:t>
            </a:r>
            <a:r>
              <a:rPr lang="en-US" b="1" dirty="0">
                <a:latin typeface="Times New Roman" panose="02020603050405020304" pitchFamily="18" charset="0"/>
              </a:rPr>
              <a:t> </a:t>
            </a:r>
            <a:r>
              <a:rPr lang="en-US" dirty="0">
                <a:latin typeface="Times New Roman" panose="02020603050405020304" pitchFamily="18" charset="0"/>
              </a:rPr>
              <a:t>+ </a:t>
            </a:r>
            <a:r>
              <a:rPr lang="en-US" i="1" dirty="0">
                <a:latin typeface="Symbol" panose="05050102010706020507" pitchFamily="18" charset="2"/>
              </a:rPr>
              <a:t>b</a:t>
            </a:r>
            <a:r>
              <a:rPr lang="en-US" b="1" dirty="0">
                <a:latin typeface="Times New Roman" panose="02020603050405020304" pitchFamily="18" charset="0"/>
              </a:rPr>
              <a:t>v</a:t>
            </a:r>
            <a:r>
              <a:rPr lang="en-US" baseline="-25000" dirty="0">
                <a:latin typeface="Times New Roman" panose="02020603050405020304" pitchFamily="18" charset="0"/>
              </a:rPr>
              <a:t>2</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dirty="0"/>
              <a:t>The vector representation of a plane</a:t>
            </a:r>
            <a:endParaRPr lang="en-CA" dirty="0"/>
          </a:p>
        </p:txBody>
      </p:sp>
      <p:sp>
        <p:nvSpPr>
          <p:cNvPr id="7" name="Slide Number Placeholder 6"/>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8" name="Object 7">
            <a:extLst>
              <a:ext uri="{FF2B5EF4-FFF2-40B4-BE49-F238E27FC236}">
                <a16:creationId xmlns:a16="http://schemas.microsoft.com/office/drawing/2014/main" id="{4F70489D-D649-4BAB-8041-C0497B044836}"/>
              </a:ext>
            </a:extLst>
          </p:cNvPr>
          <p:cNvGraphicFramePr>
            <a:graphicFrameLocks noChangeAspect="1"/>
          </p:cNvGraphicFramePr>
          <p:nvPr>
            <p:extLst>
              <p:ext uri="{D42A27DB-BD31-4B8C-83A1-F6EECF244321}">
                <p14:modId xmlns:p14="http://schemas.microsoft.com/office/powerpoint/2010/main" val="2057671302"/>
              </p:ext>
            </p:extLst>
          </p:nvPr>
        </p:nvGraphicFramePr>
        <p:xfrm>
          <a:off x="3303588" y="1611313"/>
          <a:ext cx="1960562" cy="458787"/>
        </p:xfrm>
        <a:graphic>
          <a:graphicData uri="http://schemas.openxmlformats.org/presentationml/2006/ole">
            <mc:AlternateContent xmlns:mc="http://schemas.openxmlformats.org/markup-compatibility/2006">
              <mc:Choice xmlns:v="urn:schemas-microsoft-com:vml" Requires="v">
                <p:oleObj name="Equation" r:id="rId5" imgW="812520" imgH="190440" progId="Equation.DSMT4">
                  <p:embed/>
                </p:oleObj>
              </mc:Choice>
              <mc:Fallback>
                <p:oleObj name="Equation" r:id="rId5" imgW="812520" imgH="190440" progId="Equation.DSMT4">
                  <p:embed/>
                  <p:pic>
                    <p:nvPicPr>
                      <p:cNvPr id="8" name="Object 7">
                        <a:extLst>
                          <a:ext uri="{FF2B5EF4-FFF2-40B4-BE49-F238E27FC236}">
                            <a16:creationId xmlns:a16="http://schemas.microsoft.com/office/drawing/2014/main" id="{4F70489D-D649-4BAB-8041-C0497B044836}"/>
                          </a:ext>
                        </a:extLst>
                      </p:cNvPr>
                      <p:cNvPicPr/>
                      <p:nvPr/>
                    </p:nvPicPr>
                    <p:blipFill>
                      <a:blip r:embed="rId6"/>
                      <a:stretch>
                        <a:fillRect/>
                      </a:stretch>
                    </p:blipFill>
                    <p:spPr>
                      <a:xfrm>
                        <a:off x="3303588" y="1611313"/>
                        <a:ext cx="1960562" cy="458787"/>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BE09728A-F951-4257-AC99-F7BDC78D7DC8}"/>
              </a:ext>
            </a:extLst>
          </p:cNvPr>
          <p:cNvGraphicFramePr>
            <a:graphicFrameLocks noChangeAspect="1"/>
          </p:cNvGraphicFramePr>
          <p:nvPr>
            <p:extLst>
              <p:ext uri="{D42A27DB-BD31-4B8C-83A1-F6EECF244321}">
                <p14:modId xmlns:p14="http://schemas.microsoft.com/office/powerpoint/2010/main" val="2892757684"/>
              </p:ext>
            </p:extLst>
          </p:nvPr>
        </p:nvGraphicFramePr>
        <p:xfrm>
          <a:off x="2936522" y="3047206"/>
          <a:ext cx="3073400" cy="473075"/>
        </p:xfrm>
        <a:graphic>
          <a:graphicData uri="http://schemas.openxmlformats.org/presentationml/2006/ole">
            <mc:AlternateContent xmlns:mc="http://schemas.openxmlformats.org/markup-compatibility/2006">
              <mc:Choice xmlns:v="urn:schemas-microsoft-com:vml" Requires="v">
                <p:oleObj name="Equation" r:id="rId7" imgW="1396800" imgH="215640" progId="Equation.DSMT4">
                  <p:embed/>
                </p:oleObj>
              </mc:Choice>
              <mc:Fallback>
                <p:oleObj name="Equation" r:id="rId7" imgW="1396800" imgH="215640" progId="Equation.DSMT4">
                  <p:embed/>
                  <p:pic>
                    <p:nvPicPr>
                      <p:cNvPr id="17" name="Object 16">
                        <a:extLst>
                          <a:ext uri="{FF2B5EF4-FFF2-40B4-BE49-F238E27FC236}">
                            <a16:creationId xmlns:a16="http://schemas.microsoft.com/office/drawing/2014/main" id="{BE09728A-F951-4257-AC99-F7BDC78D7DC8}"/>
                          </a:ext>
                        </a:extLst>
                      </p:cNvPr>
                      <p:cNvPicPr/>
                      <p:nvPr/>
                    </p:nvPicPr>
                    <p:blipFill>
                      <a:blip r:embed="rId8"/>
                      <a:stretch>
                        <a:fillRect/>
                      </a:stretch>
                    </p:blipFill>
                    <p:spPr>
                      <a:xfrm>
                        <a:off x="2936522" y="3047206"/>
                        <a:ext cx="3073400" cy="473075"/>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343E3114-5F4E-4073-860F-4CA43FF71AA2}"/>
              </a:ext>
            </a:extLst>
          </p:cNvPr>
          <p:cNvGraphicFramePr>
            <a:graphicFrameLocks noChangeAspect="1"/>
          </p:cNvGraphicFramePr>
          <p:nvPr/>
        </p:nvGraphicFramePr>
        <p:xfrm>
          <a:off x="2275976" y="2343945"/>
          <a:ext cx="430212" cy="458787"/>
        </p:xfrm>
        <a:graphic>
          <a:graphicData uri="http://schemas.openxmlformats.org/presentationml/2006/ole">
            <mc:AlternateContent xmlns:mc="http://schemas.openxmlformats.org/markup-compatibility/2006">
              <mc:Choice xmlns:v="urn:schemas-microsoft-com:vml" Requires="v">
                <p:oleObj name="Equation" r:id="rId9" imgW="177480" imgH="190440" progId="Equation.DSMT4">
                  <p:embed/>
                </p:oleObj>
              </mc:Choice>
              <mc:Fallback>
                <p:oleObj name="Equation" r:id="rId9" imgW="177480" imgH="190440" progId="Equation.DSMT4">
                  <p:embed/>
                  <p:pic>
                    <p:nvPicPr>
                      <p:cNvPr id="18" name="Object 17">
                        <a:extLst>
                          <a:ext uri="{FF2B5EF4-FFF2-40B4-BE49-F238E27FC236}">
                            <a16:creationId xmlns:a16="http://schemas.microsoft.com/office/drawing/2014/main" id="{343E3114-5F4E-4073-860F-4CA43FF71AA2}"/>
                          </a:ext>
                        </a:extLst>
                      </p:cNvPr>
                      <p:cNvPicPr/>
                      <p:nvPr/>
                    </p:nvPicPr>
                    <p:blipFill>
                      <a:blip r:embed="rId10"/>
                      <a:stretch>
                        <a:fillRect/>
                      </a:stretch>
                    </p:blipFill>
                    <p:spPr>
                      <a:xfrm>
                        <a:off x="2275976" y="2343945"/>
                        <a:ext cx="430212" cy="458787"/>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2F5E3A06-5140-4A12-A382-D33F09D38E54}"/>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944214969"/>
      </p:ext>
    </p:extLst>
  </p:cSld>
  <p:clrMapOvr>
    <a:masterClrMapping/>
  </p:clrMapOvr>
  <mc:AlternateContent xmlns:mc="http://schemas.openxmlformats.org/markup-compatibility/2006">
    <mc:Choice xmlns:p14="http://schemas.microsoft.com/office/powerpoint/2010/main" Requires="p14">
      <p:transition spd="slow" p14:dur="2000" advTm="58901"/>
    </mc:Choice>
    <mc:Fallback>
      <p:transition spd="slow" advTm="589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Point on the plane closest to a given point</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For example, what is the point on the plane</a:t>
            </a:r>
          </a:p>
          <a:p>
            <a:endParaRPr lang="en-US" dirty="0"/>
          </a:p>
          <a:p>
            <a:endParaRPr lang="en-US" dirty="0"/>
          </a:p>
          <a:p>
            <a:endParaRPr lang="en-US" dirty="0"/>
          </a:p>
          <a:p>
            <a:pPr marL="0" indent="0">
              <a:buNone/>
            </a:pPr>
            <a:r>
              <a:rPr lang="en-US" dirty="0"/>
              <a:t>      that is closest to this point? </a:t>
            </a:r>
          </a:p>
          <a:p>
            <a:pPr lvl="1"/>
            <a:endParaRPr lang="en-US" dirty="0"/>
          </a:p>
          <a:p>
            <a:pPr lvl="1"/>
            <a:endParaRPr lang="en-US" dirty="0"/>
          </a:p>
          <a:p>
            <a:pPr lvl="1"/>
            <a:endParaRPr lang="en-US" dirty="0"/>
          </a:p>
          <a:p>
            <a:pPr lvl="1"/>
            <a:r>
              <a:rPr lang="en-US" dirty="0"/>
              <a:t>Because        is orthogonal, we only need project </a:t>
            </a:r>
            <a:r>
              <a:rPr lang="en-US" b="1" dirty="0"/>
              <a:t>w</a:t>
            </a:r>
            <a:r>
              <a:rPr lang="en-US" dirty="0"/>
              <a:t>: </a:t>
            </a:r>
          </a:p>
        </p:txBody>
      </p:sp>
      <p:sp>
        <p:nvSpPr>
          <p:cNvPr id="4" name="Footer Placeholder 3"/>
          <p:cNvSpPr>
            <a:spLocks noGrp="1"/>
          </p:cNvSpPr>
          <p:nvPr>
            <p:ph type="ftr" sz="quarter" idx="11"/>
          </p:nvPr>
        </p:nvSpPr>
        <p:spPr/>
        <p:txBody>
          <a:bodyPr/>
          <a:lstStyle/>
          <a:p>
            <a:r>
              <a:rPr lang="en-US"/>
              <a:t>The vector representation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9" name="Object 8">
            <a:extLst>
              <a:ext uri="{FF2B5EF4-FFF2-40B4-BE49-F238E27FC236}">
                <a16:creationId xmlns:a16="http://schemas.microsoft.com/office/drawing/2014/main" id="{E7F1ECDC-4A85-4AAD-8A33-A0DB1AA40CCC}"/>
              </a:ext>
            </a:extLst>
          </p:cNvPr>
          <p:cNvGraphicFramePr>
            <a:graphicFrameLocks noChangeAspect="1"/>
          </p:cNvGraphicFramePr>
          <p:nvPr/>
        </p:nvGraphicFramePr>
        <p:xfrm>
          <a:off x="4043318" y="3527148"/>
          <a:ext cx="873125" cy="1079500"/>
        </p:xfrm>
        <a:graphic>
          <a:graphicData uri="http://schemas.openxmlformats.org/presentationml/2006/ole">
            <mc:AlternateContent xmlns:mc="http://schemas.openxmlformats.org/markup-compatibility/2006">
              <mc:Choice xmlns:v="urn:schemas-microsoft-com:vml" Requires="v">
                <p:oleObj name="Equation" r:id="rId5" imgW="482400" imgH="596880" progId="Equation.DSMT4">
                  <p:embed/>
                </p:oleObj>
              </mc:Choice>
              <mc:Fallback>
                <p:oleObj name="Equation" r:id="rId5" imgW="482400" imgH="596880" progId="Equation.DSMT4">
                  <p:embed/>
                  <p:pic>
                    <p:nvPicPr>
                      <p:cNvPr id="9" name="Object 8">
                        <a:extLst>
                          <a:ext uri="{FF2B5EF4-FFF2-40B4-BE49-F238E27FC236}">
                            <a16:creationId xmlns:a16="http://schemas.microsoft.com/office/drawing/2014/main" id="{E7F1ECDC-4A85-4AAD-8A33-A0DB1AA40CCC}"/>
                          </a:ext>
                        </a:extLst>
                      </p:cNvPr>
                      <p:cNvPicPr/>
                      <p:nvPr/>
                    </p:nvPicPr>
                    <p:blipFill>
                      <a:blip r:embed="rId6"/>
                      <a:stretch>
                        <a:fillRect/>
                      </a:stretch>
                    </p:blipFill>
                    <p:spPr>
                      <a:xfrm>
                        <a:off x="4043318" y="3527148"/>
                        <a:ext cx="873125" cy="1079500"/>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FB5520DA-FBE6-46B7-83E4-883C92675AA9}"/>
              </a:ext>
            </a:extLst>
          </p:cNvPr>
          <p:cNvGraphicFramePr>
            <a:graphicFrameLocks noChangeAspect="1"/>
          </p:cNvGraphicFramePr>
          <p:nvPr>
            <p:extLst>
              <p:ext uri="{D42A27DB-BD31-4B8C-83A1-F6EECF244321}">
                <p14:modId xmlns:p14="http://schemas.microsoft.com/office/powerpoint/2010/main" val="2323967387"/>
              </p:ext>
            </p:extLst>
          </p:nvPr>
        </p:nvGraphicFramePr>
        <p:xfrm>
          <a:off x="1531938" y="5108575"/>
          <a:ext cx="4302125" cy="1308100"/>
        </p:xfrm>
        <a:graphic>
          <a:graphicData uri="http://schemas.openxmlformats.org/presentationml/2006/ole">
            <mc:AlternateContent xmlns:mc="http://schemas.openxmlformats.org/markup-compatibility/2006">
              <mc:Choice xmlns:v="urn:schemas-microsoft-com:vml" Requires="v">
                <p:oleObj name="Equation" r:id="rId7" imgW="1955520" imgH="596880" progId="Equation.DSMT4">
                  <p:embed/>
                </p:oleObj>
              </mc:Choice>
              <mc:Fallback>
                <p:oleObj name="Equation" r:id="rId7" imgW="1955520" imgH="596880" progId="Equation.DSMT4">
                  <p:embed/>
                  <p:pic>
                    <p:nvPicPr>
                      <p:cNvPr id="13" name="Object 12">
                        <a:extLst>
                          <a:ext uri="{FF2B5EF4-FFF2-40B4-BE49-F238E27FC236}">
                            <a16:creationId xmlns:a16="http://schemas.microsoft.com/office/drawing/2014/main" id="{FB5520DA-FBE6-46B7-83E4-883C92675AA9}"/>
                          </a:ext>
                        </a:extLst>
                      </p:cNvPr>
                      <p:cNvPicPr/>
                      <p:nvPr/>
                    </p:nvPicPr>
                    <p:blipFill>
                      <a:blip r:embed="rId8"/>
                      <a:stretch>
                        <a:fillRect/>
                      </a:stretch>
                    </p:blipFill>
                    <p:spPr>
                      <a:xfrm>
                        <a:off x="1531938" y="5108575"/>
                        <a:ext cx="4302125" cy="130810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4BCE9274-83BC-4832-A9CC-F3A7BB56274B}"/>
              </a:ext>
            </a:extLst>
          </p:cNvPr>
          <p:cNvGraphicFramePr>
            <a:graphicFrameLocks noChangeAspect="1"/>
          </p:cNvGraphicFramePr>
          <p:nvPr/>
        </p:nvGraphicFramePr>
        <p:xfrm>
          <a:off x="2273894" y="4763272"/>
          <a:ext cx="430212" cy="458787"/>
        </p:xfrm>
        <a:graphic>
          <a:graphicData uri="http://schemas.openxmlformats.org/presentationml/2006/ole">
            <mc:AlternateContent xmlns:mc="http://schemas.openxmlformats.org/markup-compatibility/2006">
              <mc:Choice xmlns:v="urn:schemas-microsoft-com:vml" Requires="v">
                <p:oleObj name="Equation" r:id="rId9" imgW="177480" imgH="190440" progId="Equation.DSMT4">
                  <p:embed/>
                </p:oleObj>
              </mc:Choice>
              <mc:Fallback>
                <p:oleObj name="Equation" r:id="rId9" imgW="177480" imgH="190440" progId="Equation.DSMT4">
                  <p:embed/>
                  <p:pic>
                    <p:nvPicPr>
                      <p:cNvPr id="14" name="Object 13">
                        <a:extLst>
                          <a:ext uri="{FF2B5EF4-FFF2-40B4-BE49-F238E27FC236}">
                            <a16:creationId xmlns:a16="http://schemas.microsoft.com/office/drawing/2014/main" id="{4BCE9274-83BC-4832-A9CC-F3A7BB56274B}"/>
                          </a:ext>
                        </a:extLst>
                      </p:cNvPr>
                      <p:cNvPicPr/>
                      <p:nvPr/>
                    </p:nvPicPr>
                    <p:blipFill>
                      <a:blip r:embed="rId10"/>
                      <a:stretch>
                        <a:fillRect/>
                      </a:stretch>
                    </p:blipFill>
                    <p:spPr>
                      <a:xfrm>
                        <a:off x="2273894" y="4763272"/>
                        <a:ext cx="430212" cy="458787"/>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8CD36237-A49F-41FA-9D97-42B412B66D89}"/>
              </a:ext>
            </a:extLst>
          </p:cNvPr>
          <p:cNvGraphicFramePr>
            <a:graphicFrameLocks noChangeAspect="1"/>
          </p:cNvGraphicFramePr>
          <p:nvPr>
            <p:extLst>
              <p:ext uri="{D42A27DB-BD31-4B8C-83A1-F6EECF244321}">
                <p14:modId xmlns:p14="http://schemas.microsoft.com/office/powerpoint/2010/main" val="744591577"/>
              </p:ext>
            </p:extLst>
          </p:nvPr>
        </p:nvGraphicFramePr>
        <p:xfrm>
          <a:off x="2901950" y="2028825"/>
          <a:ext cx="3144838" cy="1079500"/>
        </p:xfrm>
        <a:graphic>
          <a:graphicData uri="http://schemas.openxmlformats.org/presentationml/2006/ole">
            <mc:AlternateContent xmlns:mc="http://schemas.openxmlformats.org/markup-compatibility/2006">
              <mc:Choice xmlns:v="urn:schemas-microsoft-com:vml" Requires="v">
                <p:oleObj name="Equation" r:id="rId11" imgW="1739880" imgH="596880" progId="Equation.DSMT4">
                  <p:embed/>
                </p:oleObj>
              </mc:Choice>
              <mc:Fallback>
                <p:oleObj name="Equation" r:id="rId11" imgW="1739880" imgH="596880" progId="Equation.DSMT4">
                  <p:embed/>
                  <p:pic>
                    <p:nvPicPr>
                      <p:cNvPr id="5" name="Object 4">
                        <a:extLst>
                          <a:ext uri="{FF2B5EF4-FFF2-40B4-BE49-F238E27FC236}">
                            <a16:creationId xmlns:a16="http://schemas.microsoft.com/office/drawing/2014/main" id="{278034DD-063C-4B87-8F83-3E78A5F4C144}"/>
                          </a:ext>
                        </a:extLst>
                      </p:cNvPr>
                      <p:cNvPicPr/>
                      <p:nvPr/>
                    </p:nvPicPr>
                    <p:blipFill>
                      <a:blip r:embed="rId12"/>
                      <a:stretch>
                        <a:fillRect/>
                      </a:stretch>
                    </p:blipFill>
                    <p:spPr>
                      <a:xfrm>
                        <a:off x="2901950" y="2028825"/>
                        <a:ext cx="3144838" cy="1079500"/>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723D897A-EAD8-4EB1-906F-439A3EACAB9D}"/>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044918427"/>
      </p:ext>
    </p:extLst>
  </p:cSld>
  <p:clrMapOvr>
    <a:masterClrMapping/>
  </p:clrMapOvr>
  <mc:AlternateContent xmlns:mc="http://schemas.openxmlformats.org/markup-compatibility/2006">
    <mc:Choice xmlns:p14="http://schemas.microsoft.com/office/powerpoint/2010/main" Requires="p14">
      <p:transition spd="slow" p14:dur="2000" advTm="36399"/>
    </mc:Choice>
    <mc:Fallback>
      <p:transition spd="slow" advTm="363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Point on the plane closest to a given point</a:t>
            </a:r>
            <a:endParaRPr lang="en-CA" b="1" dirty="0"/>
          </a:p>
        </p:txBody>
      </p:sp>
      <p:sp>
        <p:nvSpPr>
          <p:cNvPr id="3" name="Content Placeholder 2"/>
          <p:cNvSpPr>
            <a:spLocks noGrp="1"/>
          </p:cNvSpPr>
          <p:nvPr>
            <p:ph idx="1"/>
          </p:nvPr>
        </p:nvSpPr>
        <p:spPr>
          <a:xfrm>
            <a:off x="457199" y="1600200"/>
            <a:ext cx="8166847" cy="4525963"/>
          </a:xfrm>
        </p:spPr>
        <p:txBody>
          <a:bodyPr/>
          <a:lstStyle/>
          <a:p>
            <a:r>
              <a:rPr lang="en-US" dirty="0"/>
              <a:t>Given this closest point</a:t>
            </a:r>
          </a:p>
          <a:p>
            <a:endParaRPr lang="en-US" dirty="0"/>
          </a:p>
          <a:p>
            <a:endParaRPr lang="en-US" dirty="0"/>
          </a:p>
          <a:p>
            <a:endParaRPr lang="en-US" dirty="0"/>
          </a:p>
          <a:p>
            <a:pPr marL="0" indent="0">
              <a:buNone/>
            </a:pPr>
            <a:r>
              <a:rPr lang="en-US" dirty="0"/>
              <a:t>      we also have that the coefficients are</a:t>
            </a:r>
          </a:p>
          <a:p>
            <a:pPr lvl="1"/>
            <a:endParaRPr lang="en-US" dirty="0"/>
          </a:p>
          <a:p>
            <a:pPr lvl="1"/>
            <a:endParaRPr lang="en-US" dirty="0"/>
          </a:p>
          <a:p>
            <a:endParaRPr lang="en-US" dirty="0"/>
          </a:p>
          <a:p>
            <a:r>
              <a:rPr lang="en-US" dirty="0"/>
              <a:t>Thus, if we are using meters,</a:t>
            </a:r>
            <a:br>
              <a:rPr lang="en-US" dirty="0"/>
            </a:br>
            <a:r>
              <a:rPr lang="en-US" dirty="0"/>
              <a:t>      this closest point is approximately 1.020 m from the point</a:t>
            </a:r>
          </a:p>
          <a:p>
            <a:pPr lvl="1"/>
            <a:r>
              <a:rPr lang="en-US" dirty="0"/>
              <a:t>You can verify yourself that this is indeed the closest point to </a:t>
            </a:r>
            <a:r>
              <a:rPr lang="en-US" b="1" dirty="0"/>
              <a:t>w</a:t>
            </a:r>
            <a:r>
              <a:rPr lang="en-US" dirty="0"/>
              <a:t> </a:t>
            </a:r>
          </a:p>
        </p:txBody>
      </p:sp>
      <p:sp>
        <p:nvSpPr>
          <p:cNvPr id="4" name="Footer Placeholder 3"/>
          <p:cNvSpPr>
            <a:spLocks noGrp="1"/>
          </p:cNvSpPr>
          <p:nvPr>
            <p:ph type="ftr" sz="quarter" idx="11"/>
          </p:nvPr>
        </p:nvSpPr>
        <p:spPr/>
        <p:txBody>
          <a:bodyPr/>
          <a:lstStyle/>
          <a:p>
            <a:r>
              <a:rPr lang="en-US"/>
              <a:t>The vector representation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13" name="Object 12">
            <a:extLst>
              <a:ext uri="{FF2B5EF4-FFF2-40B4-BE49-F238E27FC236}">
                <a16:creationId xmlns:a16="http://schemas.microsoft.com/office/drawing/2014/main" id="{FB5520DA-FBE6-46B7-83E4-883C92675AA9}"/>
              </a:ext>
            </a:extLst>
          </p:cNvPr>
          <p:cNvGraphicFramePr>
            <a:graphicFrameLocks noChangeAspect="1"/>
          </p:cNvGraphicFramePr>
          <p:nvPr>
            <p:extLst>
              <p:ext uri="{D42A27DB-BD31-4B8C-83A1-F6EECF244321}">
                <p14:modId xmlns:p14="http://schemas.microsoft.com/office/powerpoint/2010/main" val="99576998"/>
              </p:ext>
            </p:extLst>
          </p:nvPr>
        </p:nvGraphicFramePr>
        <p:xfrm>
          <a:off x="2419350" y="1901825"/>
          <a:ext cx="4303713" cy="1308100"/>
        </p:xfrm>
        <a:graphic>
          <a:graphicData uri="http://schemas.openxmlformats.org/presentationml/2006/ole">
            <mc:AlternateContent xmlns:mc="http://schemas.openxmlformats.org/markup-compatibility/2006">
              <mc:Choice xmlns:v="urn:schemas-microsoft-com:vml" Requires="v">
                <p:oleObj name="Equation" r:id="rId5" imgW="1955520" imgH="596880" progId="Equation.DSMT4">
                  <p:embed/>
                </p:oleObj>
              </mc:Choice>
              <mc:Fallback>
                <p:oleObj name="Equation" r:id="rId5" imgW="1955520" imgH="596880" progId="Equation.DSMT4">
                  <p:embed/>
                  <p:pic>
                    <p:nvPicPr>
                      <p:cNvPr id="13" name="Object 12">
                        <a:extLst>
                          <a:ext uri="{FF2B5EF4-FFF2-40B4-BE49-F238E27FC236}">
                            <a16:creationId xmlns:a16="http://schemas.microsoft.com/office/drawing/2014/main" id="{FB5520DA-FBE6-46B7-83E4-883C92675AA9}"/>
                          </a:ext>
                        </a:extLst>
                      </p:cNvPr>
                      <p:cNvPicPr/>
                      <p:nvPr/>
                    </p:nvPicPr>
                    <p:blipFill>
                      <a:blip r:embed="rId6"/>
                      <a:stretch>
                        <a:fillRect/>
                      </a:stretch>
                    </p:blipFill>
                    <p:spPr>
                      <a:xfrm>
                        <a:off x="2419350" y="1901825"/>
                        <a:ext cx="4303713" cy="130810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73AAB7D5-BD0E-489B-B3C1-5E0584A339FB}"/>
              </a:ext>
            </a:extLst>
          </p:cNvPr>
          <p:cNvGraphicFramePr>
            <a:graphicFrameLocks noChangeAspect="1"/>
          </p:cNvGraphicFramePr>
          <p:nvPr>
            <p:extLst>
              <p:ext uri="{D42A27DB-BD31-4B8C-83A1-F6EECF244321}">
                <p14:modId xmlns:p14="http://schemas.microsoft.com/office/powerpoint/2010/main" val="2540061747"/>
              </p:ext>
            </p:extLst>
          </p:nvPr>
        </p:nvGraphicFramePr>
        <p:xfrm>
          <a:off x="3425031" y="3626643"/>
          <a:ext cx="2292350" cy="473075"/>
        </p:xfrm>
        <a:graphic>
          <a:graphicData uri="http://schemas.openxmlformats.org/presentationml/2006/ole">
            <mc:AlternateContent xmlns:mc="http://schemas.openxmlformats.org/markup-compatibility/2006">
              <mc:Choice xmlns:v="urn:schemas-microsoft-com:vml" Requires="v">
                <p:oleObj name="Equation" r:id="rId7" imgW="1041120" imgH="215640" progId="Equation.DSMT4">
                  <p:embed/>
                </p:oleObj>
              </mc:Choice>
              <mc:Fallback>
                <p:oleObj name="Equation" r:id="rId7" imgW="1041120" imgH="215640" progId="Equation.DSMT4">
                  <p:embed/>
                  <p:pic>
                    <p:nvPicPr>
                      <p:cNvPr id="14" name="Object 13">
                        <a:extLst>
                          <a:ext uri="{FF2B5EF4-FFF2-40B4-BE49-F238E27FC236}">
                            <a16:creationId xmlns:a16="http://schemas.microsoft.com/office/drawing/2014/main" id="{73AAB7D5-BD0E-489B-B3C1-5E0584A339FB}"/>
                          </a:ext>
                        </a:extLst>
                      </p:cNvPr>
                      <p:cNvPicPr/>
                      <p:nvPr/>
                    </p:nvPicPr>
                    <p:blipFill>
                      <a:blip r:embed="rId8"/>
                      <a:stretch>
                        <a:fillRect/>
                      </a:stretch>
                    </p:blipFill>
                    <p:spPr>
                      <a:xfrm>
                        <a:off x="3425031" y="3626643"/>
                        <a:ext cx="2292350" cy="473075"/>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8E167EBA-4990-46C3-84E2-B60A1507B333}"/>
              </a:ext>
            </a:extLst>
          </p:cNvPr>
          <p:cNvGraphicFramePr>
            <a:graphicFrameLocks noChangeAspect="1"/>
          </p:cNvGraphicFramePr>
          <p:nvPr>
            <p:extLst>
              <p:ext uri="{D42A27DB-BD31-4B8C-83A1-F6EECF244321}">
                <p14:modId xmlns:p14="http://schemas.microsoft.com/office/powerpoint/2010/main" val="616689898"/>
              </p:ext>
            </p:extLst>
          </p:nvPr>
        </p:nvGraphicFramePr>
        <p:xfrm>
          <a:off x="8222036" y="5156199"/>
          <a:ext cx="390525" cy="417512"/>
        </p:xfrm>
        <a:graphic>
          <a:graphicData uri="http://schemas.openxmlformats.org/presentationml/2006/ole">
            <mc:AlternateContent xmlns:mc="http://schemas.openxmlformats.org/markup-compatibility/2006">
              <mc:Choice xmlns:v="urn:schemas-microsoft-com:vml" Requires="v">
                <p:oleObj name="Equation" r:id="rId9" imgW="177480" imgH="190440" progId="Equation.DSMT4">
                  <p:embed/>
                </p:oleObj>
              </mc:Choice>
              <mc:Fallback>
                <p:oleObj name="Equation" r:id="rId9" imgW="177480" imgH="190440" progId="Equation.DSMT4">
                  <p:embed/>
                  <p:pic>
                    <p:nvPicPr>
                      <p:cNvPr id="16" name="Object 15">
                        <a:extLst>
                          <a:ext uri="{FF2B5EF4-FFF2-40B4-BE49-F238E27FC236}">
                            <a16:creationId xmlns:a16="http://schemas.microsoft.com/office/drawing/2014/main" id="{8E167EBA-4990-46C3-84E2-B60A1507B333}"/>
                          </a:ext>
                        </a:extLst>
                      </p:cNvPr>
                      <p:cNvPicPr/>
                      <p:nvPr/>
                    </p:nvPicPr>
                    <p:blipFill>
                      <a:blip r:embed="rId10"/>
                      <a:stretch>
                        <a:fillRect/>
                      </a:stretch>
                    </p:blipFill>
                    <p:spPr>
                      <a:xfrm>
                        <a:off x="8222036" y="5156199"/>
                        <a:ext cx="390525" cy="417512"/>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FC729841-7DF1-48CD-A15F-7B17043CDC44}"/>
              </a:ext>
            </a:extLst>
          </p:cNvPr>
          <p:cNvGraphicFramePr>
            <a:graphicFrameLocks noChangeAspect="1"/>
          </p:cNvGraphicFramePr>
          <p:nvPr>
            <p:extLst>
              <p:ext uri="{D42A27DB-BD31-4B8C-83A1-F6EECF244321}">
                <p14:modId xmlns:p14="http://schemas.microsoft.com/office/powerpoint/2010/main" val="213198846"/>
              </p:ext>
            </p:extLst>
          </p:nvPr>
        </p:nvGraphicFramePr>
        <p:xfrm>
          <a:off x="3379788" y="4058180"/>
          <a:ext cx="2320925" cy="473075"/>
        </p:xfrm>
        <a:graphic>
          <a:graphicData uri="http://schemas.openxmlformats.org/presentationml/2006/ole">
            <mc:AlternateContent xmlns:mc="http://schemas.openxmlformats.org/markup-compatibility/2006">
              <mc:Choice xmlns:v="urn:schemas-microsoft-com:vml" Requires="v">
                <p:oleObj name="Equation" r:id="rId11" imgW="1054080" imgH="215640" progId="Equation.DSMT4">
                  <p:embed/>
                </p:oleObj>
              </mc:Choice>
              <mc:Fallback>
                <p:oleObj name="Equation" r:id="rId11" imgW="1054080" imgH="215640" progId="Equation.DSMT4">
                  <p:embed/>
                  <p:pic>
                    <p:nvPicPr>
                      <p:cNvPr id="14" name="Object 13">
                        <a:extLst>
                          <a:ext uri="{FF2B5EF4-FFF2-40B4-BE49-F238E27FC236}">
                            <a16:creationId xmlns:a16="http://schemas.microsoft.com/office/drawing/2014/main" id="{73AAB7D5-BD0E-489B-B3C1-5E0584A339FB}"/>
                          </a:ext>
                        </a:extLst>
                      </p:cNvPr>
                      <p:cNvPicPr/>
                      <p:nvPr/>
                    </p:nvPicPr>
                    <p:blipFill>
                      <a:blip r:embed="rId12"/>
                      <a:stretch>
                        <a:fillRect/>
                      </a:stretch>
                    </p:blipFill>
                    <p:spPr>
                      <a:xfrm>
                        <a:off x="3379788" y="4058180"/>
                        <a:ext cx="2320925" cy="473075"/>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6B9A3DB2-6B5F-4ECB-83CF-D4056A3D2A84}"/>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25808760"/>
      </p:ext>
    </p:extLst>
  </p:cSld>
  <p:clrMapOvr>
    <a:masterClrMapping/>
  </p:clrMapOvr>
  <mc:AlternateContent xmlns:mc="http://schemas.openxmlformats.org/markup-compatibility/2006">
    <mc:Choice xmlns:p14="http://schemas.microsoft.com/office/powerpoint/2010/main" Requires="p14">
      <p:transition spd="slow" p14:dur="2000" advTm="82612"/>
    </mc:Choice>
    <mc:Fallback>
      <p:transition spd="slow" advTm="826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Minimum distance to a plane from a given </a:t>
            </a:r>
            <a:r>
              <a:rPr lang="en-US" b="1" dirty="0"/>
              <a:t>w</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You can also calculate the distance to the plane as follows:</a:t>
            </a:r>
          </a:p>
          <a:p>
            <a:endParaRPr lang="en-US" dirty="0"/>
          </a:p>
          <a:p>
            <a:endParaRPr lang="en-US" dirty="0"/>
          </a:p>
          <a:p>
            <a:pPr lvl="1"/>
            <a:r>
              <a:rPr lang="en-US" dirty="0"/>
              <a:t>You can derive this yourself by calculating</a:t>
            </a:r>
          </a:p>
          <a:p>
            <a:pPr lvl="1"/>
            <a:endParaRPr lang="en-US" dirty="0"/>
          </a:p>
          <a:p>
            <a:pPr marL="457200" lvl="1" indent="0">
              <a:buNone/>
            </a:pPr>
            <a:endParaRPr lang="en-US" dirty="0"/>
          </a:p>
          <a:p>
            <a:pPr marL="457200" lvl="1" indent="0">
              <a:buNone/>
            </a:pPr>
            <a:endParaRPr lang="en-US" dirty="0"/>
          </a:p>
          <a:p>
            <a:pPr lvl="1"/>
            <a:r>
              <a:rPr lang="en-US" dirty="0"/>
              <a:t>In this example, the distance is 7.8 m</a:t>
            </a:r>
          </a:p>
          <a:p>
            <a:pPr marL="0" indent="0">
              <a:buNone/>
            </a:pPr>
            <a:r>
              <a:rPr lang="en-US" dirty="0"/>
              <a:t>      </a:t>
            </a:r>
          </a:p>
        </p:txBody>
      </p:sp>
      <p:sp>
        <p:nvSpPr>
          <p:cNvPr id="4" name="Footer Placeholder 3"/>
          <p:cNvSpPr>
            <a:spLocks noGrp="1"/>
          </p:cNvSpPr>
          <p:nvPr>
            <p:ph type="ftr" sz="quarter" idx="11"/>
          </p:nvPr>
        </p:nvSpPr>
        <p:spPr/>
        <p:txBody>
          <a:bodyPr/>
          <a:lstStyle/>
          <a:p>
            <a:r>
              <a:rPr lang="en-US"/>
              <a:t>The vector representation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13" name="Object 12">
            <a:extLst>
              <a:ext uri="{FF2B5EF4-FFF2-40B4-BE49-F238E27FC236}">
                <a16:creationId xmlns:a16="http://schemas.microsoft.com/office/drawing/2014/main" id="{FB5520DA-FBE6-46B7-83E4-883C92675AA9}"/>
              </a:ext>
            </a:extLst>
          </p:cNvPr>
          <p:cNvGraphicFramePr>
            <a:graphicFrameLocks noChangeAspect="1"/>
          </p:cNvGraphicFramePr>
          <p:nvPr>
            <p:extLst>
              <p:ext uri="{D42A27DB-BD31-4B8C-83A1-F6EECF244321}">
                <p14:modId xmlns:p14="http://schemas.microsoft.com/office/powerpoint/2010/main" val="1918305543"/>
              </p:ext>
            </p:extLst>
          </p:nvPr>
        </p:nvGraphicFramePr>
        <p:xfrm>
          <a:off x="2205038" y="1968853"/>
          <a:ext cx="5084762" cy="611188"/>
        </p:xfrm>
        <a:graphic>
          <a:graphicData uri="http://schemas.openxmlformats.org/presentationml/2006/ole">
            <mc:AlternateContent xmlns:mc="http://schemas.openxmlformats.org/markup-compatibility/2006">
              <mc:Choice xmlns:v="urn:schemas-microsoft-com:vml" Requires="v">
                <p:oleObj name="Equation" r:id="rId5" imgW="2311200" imgH="279360" progId="Equation.DSMT4">
                  <p:embed/>
                </p:oleObj>
              </mc:Choice>
              <mc:Fallback>
                <p:oleObj name="Equation" r:id="rId5" imgW="2311200" imgH="279360" progId="Equation.DSMT4">
                  <p:embed/>
                  <p:pic>
                    <p:nvPicPr>
                      <p:cNvPr id="13" name="Object 12">
                        <a:extLst>
                          <a:ext uri="{FF2B5EF4-FFF2-40B4-BE49-F238E27FC236}">
                            <a16:creationId xmlns:a16="http://schemas.microsoft.com/office/drawing/2014/main" id="{FB5520DA-FBE6-46B7-83E4-883C92675AA9}"/>
                          </a:ext>
                        </a:extLst>
                      </p:cNvPr>
                      <p:cNvPicPr/>
                      <p:nvPr/>
                    </p:nvPicPr>
                    <p:blipFill>
                      <a:blip r:embed="rId6"/>
                      <a:stretch>
                        <a:fillRect/>
                      </a:stretch>
                    </p:blipFill>
                    <p:spPr>
                      <a:xfrm>
                        <a:off x="2205038" y="1968853"/>
                        <a:ext cx="5084762" cy="611188"/>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FCA9B5A8-854C-46E4-842C-66810B485753}"/>
              </a:ext>
            </a:extLst>
          </p:cNvPr>
          <p:cNvGraphicFramePr>
            <a:graphicFrameLocks noChangeAspect="1"/>
          </p:cNvGraphicFramePr>
          <p:nvPr>
            <p:extLst>
              <p:ext uri="{D42A27DB-BD31-4B8C-83A1-F6EECF244321}">
                <p14:modId xmlns:p14="http://schemas.microsoft.com/office/powerpoint/2010/main" val="1143650106"/>
              </p:ext>
            </p:extLst>
          </p:nvPr>
        </p:nvGraphicFramePr>
        <p:xfrm>
          <a:off x="654756" y="3193698"/>
          <a:ext cx="8097837" cy="1084262"/>
        </p:xfrm>
        <a:graphic>
          <a:graphicData uri="http://schemas.openxmlformats.org/presentationml/2006/ole">
            <mc:AlternateContent xmlns:mc="http://schemas.openxmlformats.org/markup-compatibility/2006">
              <mc:Choice xmlns:v="urn:schemas-microsoft-com:vml" Requires="v">
                <p:oleObj name="Equation" r:id="rId7" imgW="3682800" imgH="495000" progId="Equation.DSMT4">
                  <p:embed/>
                </p:oleObj>
              </mc:Choice>
              <mc:Fallback>
                <p:oleObj name="Equation" r:id="rId7" imgW="3682800" imgH="495000" progId="Equation.DSMT4">
                  <p:embed/>
                  <p:pic>
                    <p:nvPicPr>
                      <p:cNvPr id="17" name="Object 16">
                        <a:extLst>
                          <a:ext uri="{FF2B5EF4-FFF2-40B4-BE49-F238E27FC236}">
                            <a16:creationId xmlns:a16="http://schemas.microsoft.com/office/drawing/2014/main" id="{FCA9B5A8-854C-46E4-842C-66810B485753}"/>
                          </a:ext>
                        </a:extLst>
                      </p:cNvPr>
                      <p:cNvPicPr/>
                      <p:nvPr/>
                    </p:nvPicPr>
                    <p:blipFill>
                      <a:blip r:embed="rId8"/>
                      <a:stretch>
                        <a:fillRect/>
                      </a:stretch>
                    </p:blipFill>
                    <p:spPr>
                      <a:xfrm>
                        <a:off x="654756" y="3193698"/>
                        <a:ext cx="8097837" cy="1084262"/>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7EC01C7F-80BB-48A1-8236-246C06D8645C}"/>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592638413"/>
      </p:ext>
    </p:extLst>
  </p:cSld>
  <p:clrMapOvr>
    <a:masterClrMapping/>
  </p:clrMapOvr>
  <mc:AlternateContent xmlns:mc="http://schemas.openxmlformats.org/markup-compatibility/2006">
    <mc:Choice xmlns:p14="http://schemas.microsoft.com/office/powerpoint/2010/main" Requires="p14">
      <p:transition spd="slow" p14:dur="2000" advTm="54605"/>
    </mc:Choice>
    <mc:Fallback>
      <p:transition spd="slow" advTm="546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Understand the vector representation of a plane</a:t>
            </a:r>
          </a:p>
          <a:p>
            <a:pPr lvl="1"/>
            <a:r>
              <a:rPr lang="en-US" dirty="0"/>
              <a:t>Know how to find an ideal representation</a:t>
            </a:r>
          </a:p>
          <a:p>
            <a:pPr lvl="1"/>
            <a:r>
              <a:rPr lang="en-US" dirty="0"/>
              <a:t>Can use this representation to find the point on the plane</a:t>
            </a:r>
            <a:br>
              <a:rPr lang="en-US" dirty="0"/>
            </a:br>
            <a:r>
              <a:rPr lang="en-US" dirty="0"/>
              <a:t>closest to a given point </a:t>
            </a:r>
            <a:r>
              <a:rPr lang="en-US" b="1" dirty="0"/>
              <a:t>w</a:t>
            </a:r>
            <a:endParaRPr lang="en-US" dirty="0"/>
          </a:p>
          <a:p>
            <a:pPr lvl="1"/>
            <a:r>
              <a:rPr lang="en-US" dirty="0"/>
              <a:t>Are aware of a formula to calculate the minimum distance</a:t>
            </a:r>
            <a:br>
              <a:rPr lang="en-US" dirty="0"/>
            </a:br>
            <a:r>
              <a:rPr lang="en-US" dirty="0"/>
              <a:t>from </a:t>
            </a:r>
            <a:r>
              <a:rPr lang="en-US" b="1" dirty="0"/>
              <a:t>w</a:t>
            </a:r>
            <a:r>
              <a:rPr lang="en-US" dirty="0"/>
              <a:t> to that plane</a:t>
            </a:r>
          </a:p>
          <a:p>
            <a:pPr marL="914400" lvl="2" indent="0">
              <a:buNone/>
            </a:pPr>
            <a:endParaRPr lang="en-US" dirty="0"/>
          </a:p>
        </p:txBody>
      </p:sp>
      <p:sp>
        <p:nvSpPr>
          <p:cNvPr id="4" name="Footer Placeholder 3"/>
          <p:cNvSpPr>
            <a:spLocks noGrp="1"/>
          </p:cNvSpPr>
          <p:nvPr>
            <p:ph type="ftr" sz="quarter" idx="11"/>
          </p:nvPr>
        </p:nvSpPr>
        <p:spPr/>
        <p:txBody>
          <a:bodyPr/>
          <a:lstStyle/>
          <a:p>
            <a:r>
              <a:rPr lang="en-US"/>
              <a:t>The vector representation of a plane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7" name="Audio 6">
            <a:hlinkClick r:id="" action="ppaction://media"/>
            <a:extLst>
              <a:ext uri="{FF2B5EF4-FFF2-40B4-BE49-F238E27FC236}">
                <a16:creationId xmlns:a16="http://schemas.microsoft.com/office/drawing/2014/main" id="{96743315-C939-4690-BB56-5853576DB1EF}"/>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27528"/>
    </mc:Choice>
    <mc:Fallback>
      <p:transition spd="slow" advTm="275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https://en.wikipedia.org/wiki/Plane_(geometry)</a:t>
            </a:r>
          </a:p>
        </p:txBody>
      </p:sp>
      <p:sp>
        <p:nvSpPr>
          <p:cNvPr id="4" name="Footer Placeholder 3"/>
          <p:cNvSpPr>
            <a:spLocks noGrp="1"/>
          </p:cNvSpPr>
          <p:nvPr>
            <p:ph type="ftr" sz="quarter" idx="11"/>
          </p:nvPr>
        </p:nvSpPr>
        <p:spPr/>
        <p:txBody>
          <a:bodyPr/>
          <a:lstStyle/>
          <a:p>
            <a:r>
              <a:rPr lang="en-US"/>
              <a:t>The vector representation of a plane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The vector representation of a plane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The vector representation of a plane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16</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dirty="0"/>
              <a:t>ne</a:t>
            </a:r>
            <a:r>
              <a:rPr lang="en-CA" dirty="0"/>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The vector representation of a plane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17</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6.5|8|8.7"/>
</p:tagLst>
</file>

<file path=ppt/tags/tag2.xml><?xml version="1.0" encoding="utf-8"?>
<p:tagLst xmlns:a="http://schemas.openxmlformats.org/drawingml/2006/main" xmlns:r="http://schemas.openxmlformats.org/officeDocument/2006/relationships" xmlns:p="http://schemas.openxmlformats.org/presentationml/2006/main">
  <p:tag name="TIMING" val="|11.4|16.2|13.9|15.8"/>
</p:tagLst>
</file>

<file path=ppt/tags/tag3.xml><?xml version="1.0" encoding="utf-8"?>
<p:tagLst xmlns:a="http://schemas.openxmlformats.org/drawingml/2006/main" xmlns:r="http://schemas.openxmlformats.org/officeDocument/2006/relationships" xmlns:p="http://schemas.openxmlformats.org/presentationml/2006/main">
  <p:tag name="TIMING" val="|8.3|14.7|9|6.2|14.5"/>
</p:tagLst>
</file>

<file path=ppt/tags/tag4.xml><?xml version="1.0" encoding="utf-8"?>
<p:tagLst xmlns:a="http://schemas.openxmlformats.org/drawingml/2006/main" xmlns:r="http://schemas.openxmlformats.org/officeDocument/2006/relationships" xmlns:p="http://schemas.openxmlformats.org/presentationml/2006/main">
  <p:tag name="TIMING" val="|19.3|18.4|9|27.1"/>
</p:tagLst>
</file>

<file path=ppt/tags/tag5.xml><?xml version="1.0" encoding="utf-8"?>
<p:tagLst xmlns:a="http://schemas.openxmlformats.org/drawingml/2006/main" xmlns:r="http://schemas.openxmlformats.org/officeDocument/2006/relationships" xmlns:p="http://schemas.openxmlformats.org/presentationml/2006/main">
  <p:tag name="TIMING" val="|5.8|15.3|6.4"/>
</p:tagLst>
</file>

<file path=ppt/tags/tag6.xml><?xml version="1.0" encoding="utf-8"?>
<p:tagLst xmlns:a="http://schemas.openxmlformats.org/drawingml/2006/main" xmlns:r="http://schemas.openxmlformats.org/officeDocument/2006/relationships" xmlns:p="http://schemas.openxmlformats.org/presentationml/2006/main">
  <p:tag name="TIMING" val="|27"/>
</p:tagLst>
</file>

<file path=ppt/tags/tag7.xml><?xml version="1.0" encoding="utf-8"?>
<p:tagLst xmlns:a="http://schemas.openxmlformats.org/drawingml/2006/main" xmlns:r="http://schemas.openxmlformats.org/officeDocument/2006/relationships" xmlns:p="http://schemas.openxmlformats.org/presentationml/2006/main">
  <p:tag name="TIMING" val="|17.7|18.7"/>
</p:tagLst>
</file>

<file path=ppt/tags/tag8.xml><?xml version="1.0" encoding="utf-8"?>
<p:tagLst xmlns:a="http://schemas.openxmlformats.org/drawingml/2006/main" xmlns:r="http://schemas.openxmlformats.org/officeDocument/2006/relationships" xmlns:p="http://schemas.openxmlformats.org/presentationml/2006/main">
  <p:tag name="TIMING" val="|11.8"/>
</p:tagLst>
</file>

<file path=ppt/tags/tag9.xml><?xml version="1.0" encoding="utf-8"?>
<p:tagLst xmlns:a="http://schemas.openxmlformats.org/drawingml/2006/main" xmlns:r="http://schemas.openxmlformats.org/officeDocument/2006/relationships" xmlns:p="http://schemas.openxmlformats.org/presentationml/2006/main">
  <p:tag name="TIMING" val="|17.2|30.5"/>
</p:tagLst>
</file>

<file path=ppt/tags/tag10.xml><?xml version="1.0" encoding="utf-8"?>
<p:tagLst xmlns:a="http://schemas.openxmlformats.org/drawingml/2006/main" xmlns:r="http://schemas.openxmlformats.org/officeDocument/2006/relationships" xmlns:p="http://schemas.openxmlformats.org/presentationml/2006/main">
  <p:tag name="TIMING" val="|11.9|31.5"/>
</p:tagLst>
</file>

<file path=ppt/tags/tag11.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50123</TotalTime>
  <Words>957</Words>
  <Application>Microsoft Office PowerPoint</Application>
  <PresentationFormat>On-screen Show (4:3)</PresentationFormat>
  <Paragraphs>149</Paragraphs>
  <Slides>17</Slides>
  <Notes>0</Notes>
  <HiddenSlides>0</HiddenSlides>
  <MMClips>17</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17</vt:i4>
      </vt:variant>
    </vt:vector>
  </HeadingPairs>
  <TitlesOfParts>
    <vt:vector size="29" baseType="lpstr">
      <vt:lpstr>Arial</vt:lpstr>
      <vt:lpstr>Bookman Old Style</vt:lpstr>
      <vt:lpstr>Calibri</vt:lpstr>
      <vt:lpstr>Cambria</vt:lpstr>
      <vt:lpstr>Consolas</vt:lpstr>
      <vt:lpstr>Constantia</vt:lpstr>
      <vt:lpstr>Georgia</vt:lpstr>
      <vt:lpstr>Symbol</vt:lpstr>
      <vt:lpstr>Times New Roman</vt:lpstr>
      <vt:lpstr>Office Theme</vt:lpstr>
      <vt:lpstr>MathType 6.0 Equation</vt:lpstr>
      <vt:lpstr>Equation</vt:lpstr>
      <vt:lpstr>7.3 The vector representation of a plane</vt:lpstr>
      <vt:lpstr>Introduction</vt:lpstr>
      <vt:lpstr>Vector representation of a plane</vt:lpstr>
      <vt:lpstr>Vector representation of a plane</vt:lpstr>
      <vt:lpstr>Vector representation of a plane</vt:lpstr>
      <vt:lpstr>Vector representation of a plane</vt:lpstr>
      <vt:lpstr>Vector representation of a plane</vt:lpstr>
      <vt:lpstr>Vector representation of a plane</vt:lpstr>
      <vt:lpstr>Point on the plane closest to a given point</vt:lpstr>
      <vt:lpstr>Point on the plane closest to a given point</vt:lpstr>
      <vt:lpstr>Point on the plane closest to a given point</vt:lpstr>
      <vt:lpstr>Minimum distance to a plane from a given w</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1222</cp:revision>
  <dcterms:created xsi:type="dcterms:W3CDTF">2020-04-30T19:27:29Z</dcterms:created>
  <dcterms:modified xsi:type="dcterms:W3CDTF">2021-07-26T17:33:30Z</dcterms:modified>
</cp:coreProperties>
</file>